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Lst>
  <p:notesMasterIdLst>
    <p:notesMasterId r:id="rId83"/>
  </p:notesMasterIdLst>
  <p:handoutMasterIdLst>
    <p:handoutMasterId r:id="rId84"/>
  </p:handoutMasterIdLst>
  <p:sldIdLst>
    <p:sldId id="281" r:id="rId3"/>
    <p:sldId id="286" r:id="rId4"/>
    <p:sldId id="424" r:id="rId5"/>
    <p:sldId id="425" r:id="rId6"/>
    <p:sldId id="426" r:id="rId7"/>
    <p:sldId id="427" r:id="rId8"/>
    <p:sldId id="316" r:id="rId9"/>
    <p:sldId id="287" r:id="rId10"/>
    <p:sldId id="433" r:id="rId11"/>
    <p:sldId id="417" r:id="rId12"/>
    <p:sldId id="419" r:id="rId13"/>
    <p:sldId id="358" r:id="rId14"/>
    <p:sldId id="359" r:id="rId15"/>
    <p:sldId id="428" r:id="rId16"/>
    <p:sldId id="320" r:id="rId17"/>
    <p:sldId id="322" r:id="rId18"/>
    <p:sldId id="323" r:id="rId19"/>
    <p:sldId id="434" r:id="rId20"/>
    <p:sldId id="325" r:id="rId21"/>
    <p:sldId id="409" r:id="rId22"/>
    <p:sldId id="435" r:id="rId23"/>
    <p:sldId id="327" r:id="rId24"/>
    <p:sldId id="360" r:id="rId25"/>
    <p:sldId id="429" r:id="rId26"/>
    <p:sldId id="362" r:id="rId27"/>
    <p:sldId id="363" r:id="rId28"/>
    <p:sldId id="421" r:id="rId29"/>
    <p:sldId id="410" r:id="rId30"/>
    <p:sldId id="326" r:id="rId31"/>
    <p:sldId id="309" r:id="rId32"/>
    <p:sldId id="365" r:id="rId33"/>
    <p:sldId id="367" r:id="rId34"/>
    <p:sldId id="368" r:id="rId35"/>
    <p:sldId id="430" r:id="rId36"/>
    <p:sldId id="372" r:id="rId37"/>
    <p:sldId id="400" r:id="rId38"/>
    <p:sldId id="420" r:id="rId39"/>
    <p:sldId id="334" r:id="rId40"/>
    <p:sldId id="335" r:id="rId41"/>
    <p:sldId id="404" r:id="rId42"/>
    <p:sldId id="373" r:id="rId43"/>
    <p:sldId id="374" r:id="rId44"/>
    <p:sldId id="375" r:id="rId45"/>
    <p:sldId id="376" r:id="rId46"/>
    <p:sldId id="336" r:id="rId47"/>
    <p:sldId id="384" r:id="rId48"/>
    <p:sldId id="436" r:id="rId49"/>
    <p:sldId id="431" r:id="rId50"/>
    <p:sldId id="389" r:id="rId51"/>
    <p:sldId id="346" r:id="rId52"/>
    <p:sldId id="357" r:id="rId53"/>
    <p:sldId id="432" r:id="rId54"/>
    <p:sldId id="466" r:id="rId55"/>
    <p:sldId id="438" r:id="rId56"/>
    <p:sldId id="439" r:id="rId57"/>
    <p:sldId id="440" r:id="rId58"/>
    <p:sldId id="441" r:id="rId59"/>
    <p:sldId id="442" r:id="rId60"/>
    <p:sldId id="443" r:id="rId61"/>
    <p:sldId id="444" r:id="rId62"/>
    <p:sldId id="445" r:id="rId63"/>
    <p:sldId id="446" r:id="rId64"/>
    <p:sldId id="447" r:id="rId65"/>
    <p:sldId id="448" r:id="rId66"/>
    <p:sldId id="449" r:id="rId67"/>
    <p:sldId id="450" r:id="rId68"/>
    <p:sldId id="451" r:id="rId69"/>
    <p:sldId id="452" r:id="rId70"/>
    <p:sldId id="453" r:id="rId71"/>
    <p:sldId id="454" r:id="rId72"/>
    <p:sldId id="455" r:id="rId73"/>
    <p:sldId id="456" r:id="rId74"/>
    <p:sldId id="457" r:id="rId75"/>
    <p:sldId id="458" r:id="rId76"/>
    <p:sldId id="459" r:id="rId77"/>
    <p:sldId id="460" r:id="rId78"/>
    <p:sldId id="461" r:id="rId79"/>
    <p:sldId id="462" r:id="rId80"/>
    <p:sldId id="467" r:id="rId81"/>
    <p:sldId id="463" r:id="rId82"/>
  </p:sldIdLst>
  <p:sldSz cx="9144000" cy="5143500" type="screen16x9"/>
  <p:notesSz cx="7010400" cy="9236075"/>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
          <p15:clr>
            <a:srgbClr val="A4A3A4"/>
          </p15:clr>
        </p15:guide>
        <p15:guide id="2" orient="horz" pos="2877">
          <p15:clr>
            <a:srgbClr val="A4A3A4"/>
          </p15:clr>
        </p15:guide>
        <p15:guide id="3" orient="horz" pos="1028">
          <p15:clr>
            <a:srgbClr val="A4A3A4"/>
          </p15:clr>
        </p15:guide>
        <p15:guide id="4" orient="horz" pos="3080">
          <p15:clr>
            <a:srgbClr val="A4A3A4"/>
          </p15:clr>
        </p15:guide>
        <p15:guide id="5" orient="horz" pos="651">
          <p15:clr>
            <a:srgbClr val="A4A3A4"/>
          </p15:clr>
        </p15:guide>
        <p15:guide id="6" orient="horz" pos="466">
          <p15:clr>
            <a:srgbClr val="A4A3A4"/>
          </p15:clr>
        </p15:guide>
        <p15:guide id="7" orient="horz" pos="2663">
          <p15:clr>
            <a:srgbClr val="A4A3A4"/>
          </p15:clr>
        </p15:guide>
        <p15:guide id="8" pos="2880">
          <p15:clr>
            <a:srgbClr val="A4A3A4"/>
          </p15:clr>
        </p15:guide>
        <p15:guide id="9" pos="288">
          <p15:clr>
            <a:srgbClr val="A4A3A4"/>
          </p15:clr>
        </p15:guide>
        <p15:guide id="10" pos="5471">
          <p15:clr>
            <a:srgbClr val="A4A3A4"/>
          </p15:clr>
        </p15:guide>
        <p15:guide id="11" pos="2824">
          <p15:clr>
            <a:srgbClr val="A4A3A4"/>
          </p15:clr>
        </p15:guide>
        <p15:guide id="12" pos="2936">
          <p15:clr>
            <a:srgbClr val="A4A3A4"/>
          </p15:clr>
        </p15:guide>
        <p15:guide id="13" pos="4320">
          <p15:clr>
            <a:srgbClr val="A4A3A4"/>
          </p15:clr>
        </p15:guide>
        <p15:guide id="14" pos="438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J" initials="J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8B5"/>
    <a:srgbClr val="CBD057"/>
    <a:srgbClr val="BFE4FF"/>
    <a:srgbClr val="40B0FF"/>
    <a:srgbClr val="D0E2C1"/>
    <a:srgbClr val="A1C484"/>
    <a:srgbClr val="F3D1B8"/>
    <a:srgbClr val="E8A270"/>
    <a:srgbClr val="F1D16A"/>
    <a:srgbClr val="A68B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817" autoAdjust="0"/>
  </p:normalViewPr>
  <p:slideViewPr>
    <p:cSldViewPr snapToGrid="0" snapToObjects="1" showGuides="1">
      <p:cViewPr varScale="1">
        <p:scale>
          <a:sx n="104" d="100"/>
          <a:sy n="104" d="100"/>
        </p:scale>
        <p:origin x="426" y="102"/>
      </p:cViewPr>
      <p:guideLst>
        <p:guide orient="horz" pos="196"/>
        <p:guide orient="horz" pos="2877"/>
        <p:guide orient="horz" pos="1028"/>
        <p:guide orient="horz" pos="3080"/>
        <p:guide orient="horz" pos="651"/>
        <p:guide orient="horz" pos="466"/>
        <p:guide orient="horz" pos="2663"/>
        <p:guide pos="2880"/>
        <p:guide pos="288"/>
        <p:guide pos="5471"/>
        <p:guide pos="2824"/>
        <p:guide pos="2936"/>
        <p:guide pos="4320"/>
        <p:guide pos="438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handoutMaster" Target="handoutMasters/handoutMaster1.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SWiesner\Desktop\Current%20PSIC%20Data\MIDAS%20Quality%20Profiles\MIDAS%20-%20Perinatal%20Quality%20Profile%20ALL%20by%20FACILITY%20FY16%20with%20GRAP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a:t>Total Live Births by Facility</a:t>
            </a:r>
          </a:p>
        </c:rich>
      </c:tx>
      <c:layout>
        <c:manualLayout>
          <c:xMode val="edge"/>
          <c:yMode val="edge"/>
          <c:x val="0.38714260504238446"/>
          <c:y val="1.4978163724302719E-2"/>
        </c:manualLayout>
      </c:layout>
      <c:overlay val="0"/>
    </c:title>
    <c:autoTitleDeleted val="0"/>
    <c:plotArea>
      <c:layout>
        <c:manualLayout>
          <c:layoutTarget val="inner"/>
          <c:xMode val="edge"/>
          <c:yMode val="edge"/>
          <c:x val="0.31768594900327524"/>
          <c:y val="6.2821013302260517E-2"/>
          <c:w val="0.65368086483101873"/>
          <c:h val="0.86936937999444119"/>
        </c:manualLayout>
      </c:layout>
      <c:barChart>
        <c:barDir val="bar"/>
        <c:grouping val="clustered"/>
        <c:varyColors val="0"/>
        <c:ser>
          <c:idx val="0"/>
          <c:order val="0"/>
          <c:spPr>
            <a:solidFill>
              <a:srgbClr val="F0AD00"/>
            </a:solidFill>
            <a:ln>
              <a:solidFill>
                <a:srgbClr val="F0AD00"/>
              </a:solidFill>
            </a:ln>
            <a:effectLst>
              <a:outerShdw blurRad="50800" dist="38100" dir="2700000" algn="tl" rotWithShape="0">
                <a:prstClr val="black">
                  <a:alpha val="40000"/>
                </a:prstClr>
              </a:outerShdw>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Pt>
            <c:idx val="12"/>
            <c:invertIfNegative val="0"/>
            <c:bubble3D val="0"/>
          </c:dPt>
          <c:dPt>
            <c:idx val="13"/>
            <c:invertIfNegative val="0"/>
            <c:bubble3D val="0"/>
          </c:dPt>
          <c:dPt>
            <c:idx val="14"/>
            <c:invertIfNegative val="0"/>
            <c:bubble3D val="0"/>
          </c:dPt>
          <c:dPt>
            <c:idx val="15"/>
            <c:invertIfNegative val="0"/>
            <c:bubble3D val="0"/>
          </c:dPt>
          <c:dPt>
            <c:idx val="16"/>
            <c:invertIfNegative val="0"/>
            <c:bubble3D val="0"/>
          </c:dPt>
          <c:dPt>
            <c:idx val="17"/>
            <c:invertIfNegative val="0"/>
            <c:bubble3D val="0"/>
          </c:dPt>
          <c:dPt>
            <c:idx val="18"/>
            <c:invertIfNegative val="0"/>
            <c:bubble3D val="0"/>
          </c:dPt>
          <c:dPt>
            <c:idx val="19"/>
            <c:invertIfNegative val="0"/>
            <c:bubble3D val="0"/>
          </c:dPt>
          <c:dPt>
            <c:idx val="20"/>
            <c:invertIfNegative val="0"/>
            <c:bubble3D val="0"/>
          </c:dPt>
          <c:dPt>
            <c:idx val="21"/>
            <c:invertIfNegative val="0"/>
            <c:bubble3D val="0"/>
          </c:dPt>
          <c:dPt>
            <c:idx val="22"/>
            <c:invertIfNegative val="0"/>
            <c:bubble3D val="0"/>
          </c:dPt>
          <c:dPt>
            <c:idx val="23"/>
            <c:invertIfNegative val="0"/>
            <c:bubble3D val="0"/>
          </c:dPt>
          <c:dPt>
            <c:idx val="24"/>
            <c:invertIfNegative val="0"/>
            <c:bubble3D val="0"/>
          </c:dPt>
          <c:dPt>
            <c:idx val="25"/>
            <c:invertIfNegative val="0"/>
            <c:bubble3D val="0"/>
          </c:dPt>
          <c:dPt>
            <c:idx val="26"/>
            <c:invertIfNegative val="0"/>
            <c:bubble3D val="0"/>
          </c:dPt>
          <c:dPt>
            <c:idx val="28"/>
            <c:invertIfNegative val="0"/>
            <c:bubble3D val="0"/>
          </c:dPt>
          <c:cat>
            <c:strRef>
              <c:f>'Live Births'!$A$5:$A$33</c:f>
              <c:strCache>
                <c:ptCount val="29"/>
                <c:pt idx="0">
                  <c:v>ST JOSEPHS HOSP PHOENIX</c:v>
                </c:pt>
                <c:pt idx="1">
                  <c:v>CHANDLER REGIONAL MEDICAL CENTER</c:v>
                </c:pt>
                <c:pt idx="2">
                  <c:v>MERCY GILBERT MEDICAL CENTER</c:v>
                </c:pt>
                <c:pt idx="3">
                  <c:v>CALIFORNIA HOSPITAL MEDICAL CENTER</c:v>
                </c:pt>
                <c:pt idx="4">
                  <c:v>ST ROSE DOMINICAN SIENA CAMPUS</c:v>
                </c:pt>
                <c:pt idx="5">
                  <c:v>BAKERSFIELD MEMORIAL HOSPITAL</c:v>
                </c:pt>
                <c:pt idx="6">
                  <c:v>MARIAN REGIONAL MEDICAL CENTER</c:v>
                </c:pt>
                <c:pt idx="7">
                  <c:v>MERCY BAKERSFIELD/SOUTHWEST HOSPITAL</c:v>
                </c:pt>
                <c:pt idx="8">
                  <c:v>ST JOSEPHS STOCKTON</c:v>
                </c:pt>
                <c:pt idx="9">
                  <c:v>MERCY MEDICAL CENTER MERCED</c:v>
                </c:pt>
                <c:pt idx="10">
                  <c:v>ST MARY LONG BEACH</c:v>
                </c:pt>
                <c:pt idx="11">
                  <c:v>MERCY MEDICAL CENTER REDDING</c:v>
                </c:pt>
                <c:pt idx="12">
                  <c:v>COMMUNITY HOSPITAL OF SAN BERNARDINO</c:v>
                </c:pt>
                <c:pt idx="13">
                  <c:v>MERCY SAN JUAN HOSPITAL</c:v>
                </c:pt>
                <c:pt idx="14">
                  <c:v>METHODIST HOSPITAL OF SACRAMENTO</c:v>
                </c:pt>
                <c:pt idx="15">
                  <c:v>GLENDALE MEMORIAL HOSPITAL </c:v>
                </c:pt>
                <c:pt idx="16">
                  <c:v>ST JOHNS REGIONAL MEDICAL CENTER</c:v>
                </c:pt>
                <c:pt idx="17">
                  <c:v>ST BERNARDINE MEDICAL CENTER</c:v>
                </c:pt>
                <c:pt idx="18">
                  <c:v>SEQUOIA HOSPITAL</c:v>
                </c:pt>
                <c:pt idx="19">
                  <c:v>ST. ROSE DOMINICAN - SAN MARTIN CAMPUS</c:v>
                </c:pt>
                <c:pt idx="20">
                  <c:v>NORTHRIDGE ROSCOE</c:v>
                </c:pt>
                <c:pt idx="21">
                  <c:v>DOMINICAN HOSPITAL</c:v>
                </c:pt>
                <c:pt idx="22">
                  <c:v>MERCY GENERAL HOSPITAL</c:v>
                </c:pt>
                <c:pt idx="23">
                  <c:v>MERCY HOSPITAL OF FOLSOM</c:v>
                </c:pt>
                <c:pt idx="24">
                  <c:v>WOODLAND HEALTHCARE</c:v>
                </c:pt>
                <c:pt idx="25">
                  <c:v>ST ELIZABETH COMMUNITY HOSPITAL</c:v>
                </c:pt>
                <c:pt idx="26">
                  <c:v>FRENCH HOSPITAL MEDICAL CENTER</c:v>
                </c:pt>
                <c:pt idx="27">
                  <c:v>SIERRA NEVADA MEMORIAL  HOSPITAL</c:v>
                </c:pt>
                <c:pt idx="28">
                  <c:v>MERCY MT SHASTA</c:v>
                </c:pt>
              </c:strCache>
            </c:strRef>
          </c:cat>
          <c:val>
            <c:numRef>
              <c:f>'Live Births'!$B$5:$B$33</c:f>
              <c:numCache>
                <c:formatCode>General</c:formatCode>
                <c:ptCount val="29"/>
                <c:pt idx="0">
                  <c:v>4881</c:v>
                </c:pt>
                <c:pt idx="1">
                  <c:v>3959</c:v>
                </c:pt>
                <c:pt idx="2">
                  <c:v>3882</c:v>
                </c:pt>
                <c:pt idx="3">
                  <c:v>3711</c:v>
                </c:pt>
                <c:pt idx="4">
                  <c:v>3583</c:v>
                </c:pt>
                <c:pt idx="5">
                  <c:v>3085</c:v>
                </c:pt>
                <c:pt idx="6">
                  <c:v>3004</c:v>
                </c:pt>
                <c:pt idx="7">
                  <c:v>2829</c:v>
                </c:pt>
                <c:pt idx="8">
                  <c:v>2780</c:v>
                </c:pt>
                <c:pt idx="9">
                  <c:v>2715</c:v>
                </c:pt>
                <c:pt idx="10">
                  <c:v>2304</c:v>
                </c:pt>
                <c:pt idx="11">
                  <c:v>2018</c:v>
                </c:pt>
                <c:pt idx="12">
                  <c:v>2007</c:v>
                </c:pt>
                <c:pt idx="13">
                  <c:v>1968</c:v>
                </c:pt>
                <c:pt idx="14">
                  <c:v>1926</c:v>
                </c:pt>
                <c:pt idx="15">
                  <c:v>1818</c:v>
                </c:pt>
                <c:pt idx="16">
                  <c:v>1813</c:v>
                </c:pt>
                <c:pt idx="17">
                  <c:v>1583</c:v>
                </c:pt>
                <c:pt idx="18">
                  <c:v>1433</c:v>
                </c:pt>
                <c:pt idx="19">
                  <c:v>1314</c:v>
                </c:pt>
                <c:pt idx="20">
                  <c:v>1044</c:v>
                </c:pt>
                <c:pt idx="21">
                  <c:v>924</c:v>
                </c:pt>
                <c:pt idx="22">
                  <c:v>908</c:v>
                </c:pt>
                <c:pt idx="23">
                  <c:v>830</c:v>
                </c:pt>
                <c:pt idx="24">
                  <c:v>638</c:v>
                </c:pt>
                <c:pt idx="25">
                  <c:v>596</c:v>
                </c:pt>
                <c:pt idx="26">
                  <c:v>503</c:v>
                </c:pt>
                <c:pt idx="27">
                  <c:v>494</c:v>
                </c:pt>
                <c:pt idx="28">
                  <c:v>143</c:v>
                </c:pt>
              </c:numCache>
            </c:numRef>
          </c:val>
        </c:ser>
        <c:dLbls>
          <c:showLegendKey val="0"/>
          <c:showVal val="0"/>
          <c:showCatName val="0"/>
          <c:showSerName val="0"/>
          <c:showPercent val="0"/>
          <c:showBubbleSize val="0"/>
        </c:dLbls>
        <c:gapWidth val="150"/>
        <c:axId val="487579376"/>
        <c:axId val="487581728"/>
      </c:barChart>
      <c:catAx>
        <c:axId val="487579376"/>
        <c:scaling>
          <c:orientation val="minMax"/>
        </c:scaling>
        <c:delete val="0"/>
        <c:axPos val="l"/>
        <c:numFmt formatCode="General" sourceLinked="0"/>
        <c:majorTickMark val="out"/>
        <c:minorTickMark val="none"/>
        <c:tickLblPos val="nextTo"/>
        <c:txPr>
          <a:bodyPr/>
          <a:lstStyle/>
          <a:p>
            <a:pPr>
              <a:defRPr sz="1100"/>
            </a:pPr>
            <a:endParaRPr lang="en-US"/>
          </a:p>
        </c:txPr>
        <c:crossAx val="487581728"/>
        <c:crosses val="autoZero"/>
        <c:auto val="1"/>
        <c:lblAlgn val="ctr"/>
        <c:lblOffset val="100"/>
        <c:noMultiLvlLbl val="0"/>
      </c:catAx>
      <c:valAx>
        <c:axId val="487581728"/>
        <c:scaling>
          <c:orientation val="minMax"/>
          <c:max val="5000"/>
        </c:scaling>
        <c:delete val="0"/>
        <c:axPos val="b"/>
        <c:majorGridlines>
          <c:spPr>
            <a:ln>
              <a:solidFill>
                <a:sysClr val="windowText" lastClr="000000"/>
              </a:solidFill>
            </a:ln>
          </c:spPr>
        </c:majorGridlines>
        <c:numFmt formatCode="General" sourceLinked="1"/>
        <c:majorTickMark val="out"/>
        <c:minorTickMark val="none"/>
        <c:tickLblPos val="nextTo"/>
        <c:spPr>
          <a:ln>
            <a:solidFill>
              <a:sysClr val="windowText" lastClr="000000"/>
            </a:solidFill>
          </a:ln>
        </c:spPr>
        <c:txPr>
          <a:bodyPr/>
          <a:lstStyle/>
          <a:p>
            <a:pPr>
              <a:defRPr sz="1100"/>
            </a:pPr>
            <a:endParaRPr lang="en-US"/>
          </a:p>
        </c:txPr>
        <c:crossAx val="487579376"/>
        <c:crosses val="autoZero"/>
        <c:crossBetween val="between"/>
        <c:majorUnit val="1000"/>
      </c:valAx>
    </c:plotArea>
    <c:plotVisOnly val="1"/>
    <c:dispBlanksAs val="gap"/>
    <c:showDLblsOverMax val="0"/>
  </c:chart>
  <c:spPr>
    <a:solidFill>
      <a:srgbClr val="FFFFFF"/>
    </a:solidFill>
  </c:spPr>
  <c:txPr>
    <a:bodyPr/>
    <a:lstStyle/>
    <a:p>
      <a:pPr>
        <a:defRPr sz="9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dPt>
            <c:idx val="0"/>
            <c:bubble3D val="0"/>
            <c:spPr>
              <a:solidFill>
                <a:schemeClr val="accent6">
                  <a:lumMod val="75000"/>
                </a:schemeClr>
              </a:solidFill>
            </c:spPr>
          </c:dPt>
          <c:dPt>
            <c:idx val="1"/>
            <c:bubble3D val="0"/>
            <c:spPr>
              <a:solidFill>
                <a:schemeClr val="accent1"/>
              </a:solidFill>
            </c:spPr>
          </c:dPt>
          <c:dLbls>
            <c:dLbl>
              <c:idx val="0"/>
              <c:layout>
                <c:manualLayout>
                  <c:x val="-0.13293459411323585"/>
                  <c:y val="5.8509842519685037E-2"/>
                </c:manualLayout>
              </c:layout>
              <c:tx>
                <c:rich>
                  <a:bodyPr/>
                  <a:lstStyle/>
                  <a:p>
                    <a:r>
                      <a:rPr lang="en-US" b="1" dirty="0">
                        <a:solidFill>
                          <a:schemeClr val="bg1"/>
                        </a:solidFill>
                      </a:rPr>
                      <a:t>36%</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0.16935349878140232"/>
                  <c:y val="-0.14920964566929135"/>
                </c:manualLayout>
              </c:layout>
              <c:tx>
                <c:rich>
                  <a:bodyPr/>
                  <a:lstStyle/>
                  <a:p>
                    <a:r>
                      <a:rPr lang="en-US" b="1" dirty="0">
                        <a:solidFill>
                          <a:schemeClr val="bg1"/>
                        </a:solidFill>
                      </a:rPr>
                      <a:t>64%</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Dignity Health Employees</c:v>
                </c:pt>
                <c:pt idx="1">
                  <c:v>Non - Dignity Health Employees</c:v>
                </c:pt>
              </c:strCache>
            </c:strRef>
          </c:cat>
          <c:val>
            <c:numRef>
              <c:f>Sheet1!$B$2:$B$3</c:f>
              <c:numCache>
                <c:formatCode>0%</c:formatCode>
                <c:ptCount val="2"/>
                <c:pt idx="0">
                  <c:v>0.36</c:v>
                </c:pt>
                <c:pt idx="1">
                  <c:v>0.64</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aseline="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5.5806114513463595E-2"/>
          <c:y val="9.8978272690253985E-2"/>
          <c:w val="0.61770608535044236"/>
          <c:h val="0.81326758526306997"/>
        </c:manualLayout>
      </c:layout>
      <c:pie3DChart>
        <c:varyColors val="1"/>
        <c:ser>
          <c:idx val="0"/>
          <c:order val="0"/>
          <c:tx>
            <c:strRef>
              <c:f>Sheet1!$B$1</c:f>
              <c:strCache>
                <c:ptCount val="1"/>
                <c:pt idx="0">
                  <c:v>% Participation</c:v>
                </c:pt>
              </c:strCache>
            </c:strRef>
          </c:tx>
          <c:dLbls>
            <c:dLbl>
              <c:idx val="0"/>
              <c:layout>
                <c:manualLayout>
                  <c:x val="6.8404296685136579E-3"/>
                  <c:y val="-1.21629363739827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9850904053659962E-3"/>
                  <c:y val="-1.965239220912764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0492612034606782E-3"/>
                  <c:y val="-0.1205040783585725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438162243608438E-3"/>
                  <c:y val="-1.409954080490715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9765359191212211E-2"/>
                  <c:y val="8.0780598515719192E-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3057317488091766E-2"/>
                  <c:y val="-0.12059068976038911"/>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1791946145620686E-2"/>
                  <c:y val="-4.982298794753735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aseline="0">
                    <a:latin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Sheet1!$A$2:$A$8</c:f>
              <c:strCache>
                <c:ptCount val="7"/>
                <c:pt idx="0">
                  <c:v>CNMs</c:v>
                </c:pt>
                <c:pt idx="1">
                  <c:v>MDs/DOs</c:v>
                </c:pt>
                <c:pt idx="2">
                  <c:v>Mental Health Clinicians</c:v>
                </c:pt>
                <c:pt idx="3">
                  <c:v>Nurse Practitioners</c:v>
                </c:pt>
                <c:pt idx="4">
                  <c:v>RNs</c:v>
                </c:pt>
                <c:pt idx="5">
                  <c:v>Social Workers</c:v>
                </c:pt>
                <c:pt idx="6">
                  <c:v>Other</c:v>
                </c:pt>
              </c:strCache>
            </c:strRef>
          </c:cat>
          <c:val>
            <c:numRef>
              <c:f>Sheet1!$B$2:$B$8</c:f>
              <c:numCache>
                <c:formatCode>0%</c:formatCode>
                <c:ptCount val="7"/>
                <c:pt idx="0">
                  <c:v>7.0000000000000007E-2</c:v>
                </c:pt>
                <c:pt idx="1">
                  <c:v>0.15</c:v>
                </c:pt>
                <c:pt idx="2">
                  <c:v>0.1</c:v>
                </c:pt>
                <c:pt idx="3">
                  <c:v>0.02</c:v>
                </c:pt>
                <c:pt idx="4">
                  <c:v>0.26</c:v>
                </c:pt>
                <c:pt idx="5">
                  <c:v>0.12</c:v>
                </c:pt>
                <c:pt idx="6">
                  <c:v>0.28000000000000003</c:v>
                </c:pt>
              </c:numCache>
            </c:numRef>
          </c:val>
        </c:ser>
        <c:dLbls>
          <c:showLegendKey val="0"/>
          <c:showVal val="0"/>
          <c:showCatName val="0"/>
          <c:showSerName val="0"/>
          <c:showPercent val="0"/>
          <c:showBubbleSize val="0"/>
          <c:showLeaderLines val="0"/>
        </c:dLbls>
      </c:pie3DChart>
    </c:plotArea>
    <c:legend>
      <c:legendPos val="r"/>
      <c:overlay val="0"/>
      <c:txPr>
        <a:bodyPr/>
        <a:lstStyle/>
        <a:p>
          <a:pPr>
            <a:defRPr sz="1400" baseline="0">
              <a:latin typeface="Calibri" panose="020F0502020204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25E8AA-0505-4597-9BCE-45E9DC939B1E}" type="doc">
      <dgm:prSet loTypeId="urn:microsoft.com/office/officeart/2005/8/layout/vList5" loCatId="list" qsTypeId="urn:microsoft.com/office/officeart/2005/8/quickstyle/simple5" qsCatId="simple" csTypeId="urn:microsoft.com/office/officeart/2005/8/colors/accent0_3" csCatId="mainScheme" phldr="1"/>
      <dgm:spPr/>
      <dgm:t>
        <a:bodyPr/>
        <a:lstStyle/>
        <a:p>
          <a:endParaRPr lang="en-US"/>
        </a:p>
      </dgm:t>
    </dgm:pt>
    <dgm:pt modelId="{0A2B4DCA-0CA1-4EC8-B2D5-F26FF1076FEF}">
      <dgm:prSet phldrT="[Text]"/>
      <dgm:spPr/>
      <dgm:t>
        <a:bodyPr/>
        <a:lstStyle/>
        <a:p>
          <a:r>
            <a:rPr lang="en-US" dirty="0" smtClean="0"/>
            <a:t>Risks to Mother</a:t>
          </a:r>
        </a:p>
        <a:p>
          <a:endParaRPr lang="en-US" dirty="0"/>
        </a:p>
      </dgm:t>
    </dgm:pt>
    <dgm:pt modelId="{B5220B75-DAA8-48FB-8826-05CC1BF1A09C}" type="parTrans" cxnId="{545D9B09-BAF6-4E68-BF81-34C121AB622B}">
      <dgm:prSet/>
      <dgm:spPr/>
      <dgm:t>
        <a:bodyPr/>
        <a:lstStyle/>
        <a:p>
          <a:endParaRPr lang="en-US"/>
        </a:p>
      </dgm:t>
    </dgm:pt>
    <dgm:pt modelId="{C4BFD03A-1275-4A50-AEC2-7522987B9898}" type="sibTrans" cxnId="{545D9B09-BAF6-4E68-BF81-34C121AB622B}">
      <dgm:prSet/>
      <dgm:spPr/>
      <dgm:t>
        <a:bodyPr/>
        <a:lstStyle/>
        <a:p>
          <a:endParaRPr lang="en-US"/>
        </a:p>
      </dgm:t>
    </dgm:pt>
    <dgm:pt modelId="{5696F24D-8A25-4367-90CD-7E787989686F}">
      <dgm:prSet phldrT="[Text]"/>
      <dgm:spPr>
        <a:solidFill>
          <a:schemeClr val="bg1">
            <a:alpha val="90000"/>
          </a:schemeClr>
        </a:solidFill>
        <a:ln w="28575">
          <a:solidFill>
            <a:schemeClr val="tx2"/>
          </a:solidFill>
        </a:ln>
      </dgm:spPr>
      <dgm:t>
        <a:bodyPr/>
        <a:lstStyle/>
        <a:p>
          <a:r>
            <a:rPr lang="en-US" dirty="0" smtClean="0"/>
            <a:t>Infrequent or late-entry prenatal care</a:t>
          </a:r>
          <a:endParaRPr lang="en-US" dirty="0"/>
        </a:p>
      </dgm:t>
    </dgm:pt>
    <dgm:pt modelId="{CC593C3C-544C-46F7-8439-71333C719FC3}" type="parTrans" cxnId="{C0F7362A-2098-4B1E-9DA4-9ABAAE30D2FE}">
      <dgm:prSet/>
      <dgm:spPr/>
      <dgm:t>
        <a:bodyPr/>
        <a:lstStyle/>
        <a:p>
          <a:endParaRPr lang="en-US"/>
        </a:p>
      </dgm:t>
    </dgm:pt>
    <dgm:pt modelId="{BEAAB17A-1998-45F6-8E4E-1CF4CFFABE01}" type="sibTrans" cxnId="{C0F7362A-2098-4B1E-9DA4-9ABAAE30D2FE}">
      <dgm:prSet/>
      <dgm:spPr/>
      <dgm:t>
        <a:bodyPr/>
        <a:lstStyle/>
        <a:p>
          <a:endParaRPr lang="en-US"/>
        </a:p>
      </dgm:t>
    </dgm:pt>
    <dgm:pt modelId="{0BAA13E3-F6E0-41C8-BD9B-7610FBF92E0B}">
      <dgm:prSet/>
      <dgm:spPr>
        <a:solidFill>
          <a:schemeClr val="bg1">
            <a:alpha val="90000"/>
          </a:schemeClr>
        </a:solidFill>
        <a:ln w="28575">
          <a:solidFill>
            <a:schemeClr val="tx2"/>
          </a:solidFill>
        </a:ln>
      </dgm:spPr>
      <dgm:t>
        <a:bodyPr/>
        <a:lstStyle/>
        <a:p>
          <a:r>
            <a:rPr lang="en-US" dirty="0" smtClean="0"/>
            <a:t>Appetite disruptions, poor weight gain</a:t>
          </a:r>
        </a:p>
      </dgm:t>
    </dgm:pt>
    <dgm:pt modelId="{9757020D-20DA-481A-8F79-BB91E45A3BF5}" type="parTrans" cxnId="{8974BF8F-CBAD-4CEB-A359-4CDCCB5DC06F}">
      <dgm:prSet/>
      <dgm:spPr/>
      <dgm:t>
        <a:bodyPr/>
        <a:lstStyle/>
        <a:p>
          <a:endParaRPr lang="en-US"/>
        </a:p>
      </dgm:t>
    </dgm:pt>
    <dgm:pt modelId="{4D2CD927-2425-4F68-BCA7-570A9E8CAD39}" type="sibTrans" cxnId="{8974BF8F-CBAD-4CEB-A359-4CDCCB5DC06F}">
      <dgm:prSet/>
      <dgm:spPr/>
      <dgm:t>
        <a:bodyPr/>
        <a:lstStyle/>
        <a:p>
          <a:endParaRPr lang="en-US"/>
        </a:p>
      </dgm:t>
    </dgm:pt>
    <dgm:pt modelId="{45C28211-55F1-4E26-9EBE-15E282D71339}">
      <dgm:prSet/>
      <dgm:spPr>
        <a:solidFill>
          <a:schemeClr val="bg1">
            <a:alpha val="90000"/>
          </a:schemeClr>
        </a:solidFill>
        <a:ln w="28575">
          <a:solidFill>
            <a:schemeClr val="tx2"/>
          </a:solidFill>
        </a:ln>
      </dgm:spPr>
      <dgm:t>
        <a:bodyPr/>
        <a:lstStyle/>
        <a:p>
          <a:r>
            <a:rPr lang="en-US" dirty="0" smtClean="0"/>
            <a:t>Sleep disturbances, fatigue</a:t>
          </a:r>
        </a:p>
      </dgm:t>
    </dgm:pt>
    <dgm:pt modelId="{9E9103B0-ED05-4413-AAA2-B21C0FDB7E04}" type="parTrans" cxnId="{32173617-26F1-4F37-84A9-05D3B24D2B0D}">
      <dgm:prSet/>
      <dgm:spPr/>
      <dgm:t>
        <a:bodyPr/>
        <a:lstStyle/>
        <a:p>
          <a:endParaRPr lang="en-US"/>
        </a:p>
      </dgm:t>
    </dgm:pt>
    <dgm:pt modelId="{F6F3692B-2B35-44E7-BDA0-FAF788C1FFA5}" type="sibTrans" cxnId="{32173617-26F1-4F37-84A9-05D3B24D2B0D}">
      <dgm:prSet/>
      <dgm:spPr/>
      <dgm:t>
        <a:bodyPr/>
        <a:lstStyle/>
        <a:p>
          <a:endParaRPr lang="en-US"/>
        </a:p>
      </dgm:t>
    </dgm:pt>
    <dgm:pt modelId="{4D415630-775B-44F1-8E7A-93E8B9625C6A}">
      <dgm:prSet/>
      <dgm:spPr>
        <a:solidFill>
          <a:schemeClr val="bg1">
            <a:alpha val="90000"/>
          </a:schemeClr>
        </a:solidFill>
        <a:ln w="28575">
          <a:solidFill>
            <a:schemeClr val="tx2"/>
          </a:solidFill>
        </a:ln>
      </dgm:spPr>
      <dgm:t>
        <a:bodyPr/>
        <a:lstStyle/>
        <a:p>
          <a:r>
            <a:rPr lang="en-US" dirty="0" smtClean="0"/>
            <a:t>Increased risk of substance use</a:t>
          </a:r>
        </a:p>
      </dgm:t>
    </dgm:pt>
    <dgm:pt modelId="{97199054-F935-4885-9E4F-756A12D04012}" type="parTrans" cxnId="{CCC0E9D0-2DEB-4ABA-B3BF-183E0035077E}">
      <dgm:prSet/>
      <dgm:spPr/>
      <dgm:t>
        <a:bodyPr/>
        <a:lstStyle/>
        <a:p>
          <a:endParaRPr lang="en-US"/>
        </a:p>
      </dgm:t>
    </dgm:pt>
    <dgm:pt modelId="{29ADC1BF-723A-484D-9A02-E8C8F8C951DD}" type="sibTrans" cxnId="{CCC0E9D0-2DEB-4ABA-B3BF-183E0035077E}">
      <dgm:prSet/>
      <dgm:spPr/>
      <dgm:t>
        <a:bodyPr/>
        <a:lstStyle/>
        <a:p>
          <a:endParaRPr lang="en-US"/>
        </a:p>
      </dgm:t>
    </dgm:pt>
    <dgm:pt modelId="{238ECD36-044E-4856-B4AF-38A318591ED1}">
      <dgm:prSet/>
      <dgm:spPr>
        <a:solidFill>
          <a:schemeClr val="bg1">
            <a:alpha val="90000"/>
          </a:schemeClr>
        </a:solidFill>
        <a:ln w="28575">
          <a:solidFill>
            <a:schemeClr val="tx2"/>
          </a:solidFill>
        </a:ln>
      </dgm:spPr>
      <dgm:t>
        <a:bodyPr/>
        <a:lstStyle/>
        <a:p>
          <a:r>
            <a:rPr lang="en-US" dirty="0" smtClean="0"/>
            <a:t>Increased risk of smoking</a:t>
          </a:r>
        </a:p>
      </dgm:t>
    </dgm:pt>
    <dgm:pt modelId="{E124A65E-E5AD-4C83-8B5C-BA81416319A3}" type="parTrans" cxnId="{0AECBC23-75EF-4498-8412-8AD1867AD981}">
      <dgm:prSet/>
      <dgm:spPr/>
      <dgm:t>
        <a:bodyPr/>
        <a:lstStyle/>
        <a:p>
          <a:endParaRPr lang="en-US"/>
        </a:p>
      </dgm:t>
    </dgm:pt>
    <dgm:pt modelId="{8A3F1CE8-55D1-447D-A7AA-51F63D48612C}" type="sibTrans" cxnId="{0AECBC23-75EF-4498-8412-8AD1867AD981}">
      <dgm:prSet/>
      <dgm:spPr/>
      <dgm:t>
        <a:bodyPr/>
        <a:lstStyle/>
        <a:p>
          <a:endParaRPr lang="en-US"/>
        </a:p>
      </dgm:t>
    </dgm:pt>
    <dgm:pt modelId="{77A98447-3C81-4406-BC11-58812BACA562}">
      <dgm:prSet/>
      <dgm:spPr>
        <a:solidFill>
          <a:schemeClr val="bg1">
            <a:alpha val="90000"/>
          </a:schemeClr>
        </a:solidFill>
        <a:ln w="28575">
          <a:solidFill>
            <a:schemeClr val="tx2"/>
          </a:solidFill>
        </a:ln>
      </dgm:spPr>
      <dgm:t>
        <a:bodyPr/>
        <a:lstStyle/>
        <a:p>
          <a:r>
            <a:rPr lang="en-US" dirty="0" smtClean="0"/>
            <a:t>Suicidal thoughts and/or actions</a:t>
          </a:r>
          <a:endParaRPr lang="en-US" dirty="0"/>
        </a:p>
      </dgm:t>
    </dgm:pt>
    <dgm:pt modelId="{41479767-80D5-41B1-867E-DDEE823A0F5E}" type="parTrans" cxnId="{3FD7A3C3-A81A-454B-B7CC-A3A511F02A08}">
      <dgm:prSet/>
      <dgm:spPr/>
      <dgm:t>
        <a:bodyPr/>
        <a:lstStyle/>
        <a:p>
          <a:endParaRPr lang="en-US"/>
        </a:p>
      </dgm:t>
    </dgm:pt>
    <dgm:pt modelId="{DF52C052-498E-4F52-97A7-D0057AD48680}" type="sibTrans" cxnId="{3FD7A3C3-A81A-454B-B7CC-A3A511F02A08}">
      <dgm:prSet/>
      <dgm:spPr/>
      <dgm:t>
        <a:bodyPr/>
        <a:lstStyle/>
        <a:p>
          <a:endParaRPr lang="en-US"/>
        </a:p>
      </dgm:t>
    </dgm:pt>
    <dgm:pt modelId="{C3E39AEC-EFF7-4593-9B6D-3069894E1124}" type="pres">
      <dgm:prSet presAssocID="{8B25E8AA-0505-4597-9BCE-45E9DC939B1E}" presName="Name0" presStyleCnt="0">
        <dgm:presLayoutVars>
          <dgm:dir/>
          <dgm:animLvl val="lvl"/>
          <dgm:resizeHandles val="exact"/>
        </dgm:presLayoutVars>
      </dgm:prSet>
      <dgm:spPr/>
      <dgm:t>
        <a:bodyPr/>
        <a:lstStyle/>
        <a:p>
          <a:endParaRPr lang="en-US"/>
        </a:p>
      </dgm:t>
    </dgm:pt>
    <dgm:pt modelId="{010D58DC-63F1-46D0-B97B-0B736D8A4613}" type="pres">
      <dgm:prSet presAssocID="{0A2B4DCA-0CA1-4EC8-B2D5-F26FF1076FEF}" presName="linNode" presStyleCnt="0"/>
      <dgm:spPr/>
    </dgm:pt>
    <dgm:pt modelId="{3CA16267-ADCC-4CFB-9844-D21080D9EADA}" type="pres">
      <dgm:prSet presAssocID="{0A2B4DCA-0CA1-4EC8-B2D5-F26FF1076FEF}" presName="parentText" presStyleLbl="node1" presStyleIdx="0" presStyleCnt="1" custLinFactNeighborX="-6769" custLinFactNeighborY="2774">
        <dgm:presLayoutVars>
          <dgm:chMax val="1"/>
          <dgm:bulletEnabled val="1"/>
        </dgm:presLayoutVars>
      </dgm:prSet>
      <dgm:spPr/>
      <dgm:t>
        <a:bodyPr/>
        <a:lstStyle/>
        <a:p>
          <a:endParaRPr lang="en-US"/>
        </a:p>
      </dgm:t>
    </dgm:pt>
    <dgm:pt modelId="{5C668850-B178-4DC6-82BC-DA4B67E61679}" type="pres">
      <dgm:prSet presAssocID="{0A2B4DCA-0CA1-4EC8-B2D5-F26FF1076FEF}" presName="descendantText" presStyleLbl="alignAccFollowNode1" presStyleIdx="0" presStyleCnt="1" custScaleX="134676">
        <dgm:presLayoutVars>
          <dgm:bulletEnabled val="1"/>
        </dgm:presLayoutVars>
      </dgm:prSet>
      <dgm:spPr/>
      <dgm:t>
        <a:bodyPr/>
        <a:lstStyle/>
        <a:p>
          <a:endParaRPr lang="en-US"/>
        </a:p>
      </dgm:t>
    </dgm:pt>
  </dgm:ptLst>
  <dgm:cxnLst>
    <dgm:cxn modelId="{545D9B09-BAF6-4E68-BF81-34C121AB622B}" srcId="{8B25E8AA-0505-4597-9BCE-45E9DC939B1E}" destId="{0A2B4DCA-0CA1-4EC8-B2D5-F26FF1076FEF}" srcOrd="0" destOrd="0" parTransId="{B5220B75-DAA8-48FB-8826-05CC1BF1A09C}" sibTransId="{C4BFD03A-1275-4A50-AEC2-7522987B9898}"/>
    <dgm:cxn modelId="{0AECBC23-75EF-4498-8412-8AD1867AD981}" srcId="{0A2B4DCA-0CA1-4EC8-B2D5-F26FF1076FEF}" destId="{238ECD36-044E-4856-B4AF-38A318591ED1}" srcOrd="4" destOrd="0" parTransId="{E124A65E-E5AD-4C83-8B5C-BA81416319A3}" sibTransId="{8A3F1CE8-55D1-447D-A7AA-51F63D48612C}"/>
    <dgm:cxn modelId="{3FD7A3C3-A81A-454B-B7CC-A3A511F02A08}" srcId="{0A2B4DCA-0CA1-4EC8-B2D5-F26FF1076FEF}" destId="{77A98447-3C81-4406-BC11-58812BACA562}" srcOrd="5" destOrd="0" parTransId="{41479767-80D5-41B1-867E-DDEE823A0F5E}" sibTransId="{DF52C052-498E-4F52-97A7-D0057AD48680}"/>
    <dgm:cxn modelId="{7FDD4F81-D52B-4831-A968-4F2072BF128A}" type="presOf" srcId="{45C28211-55F1-4E26-9EBE-15E282D71339}" destId="{5C668850-B178-4DC6-82BC-DA4B67E61679}" srcOrd="0" destOrd="2" presId="urn:microsoft.com/office/officeart/2005/8/layout/vList5"/>
    <dgm:cxn modelId="{4D70ACB9-015A-4CDE-978F-B2214CA0CB42}" type="presOf" srcId="{0BAA13E3-F6E0-41C8-BD9B-7610FBF92E0B}" destId="{5C668850-B178-4DC6-82BC-DA4B67E61679}" srcOrd="0" destOrd="1" presId="urn:microsoft.com/office/officeart/2005/8/layout/vList5"/>
    <dgm:cxn modelId="{C2C5A550-13B6-46AE-BA6F-17A3FFF5E4D9}" type="presOf" srcId="{238ECD36-044E-4856-B4AF-38A318591ED1}" destId="{5C668850-B178-4DC6-82BC-DA4B67E61679}" srcOrd="0" destOrd="4" presId="urn:microsoft.com/office/officeart/2005/8/layout/vList5"/>
    <dgm:cxn modelId="{204A6E1C-F2EC-4C57-AC29-507B99E9DB54}" type="presOf" srcId="{77A98447-3C81-4406-BC11-58812BACA562}" destId="{5C668850-B178-4DC6-82BC-DA4B67E61679}" srcOrd="0" destOrd="5" presId="urn:microsoft.com/office/officeart/2005/8/layout/vList5"/>
    <dgm:cxn modelId="{936FF67F-518F-490E-8D63-8FA5474701BA}" type="presOf" srcId="{0A2B4DCA-0CA1-4EC8-B2D5-F26FF1076FEF}" destId="{3CA16267-ADCC-4CFB-9844-D21080D9EADA}" srcOrd="0" destOrd="0" presId="urn:microsoft.com/office/officeart/2005/8/layout/vList5"/>
    <dgm:cxn modelId="{FE96855D-66BF-4B04-B0DE-441B55B21365}" type="presOf" srcId="{8B25E8AA-0505-4597-9BCE-45E9DC939B1E}" destId="{C3E39AEC-EFF7-4593-9B6D-3069894E1124}" srcOrd="0" destOrd="0" presId="urn:microsoft.com/office/officeart/2005/8/layout/vList5"/>
    <dgm:cxn modelId="{E482CF48-244E-4460-AA81-A49B24734E58}" type="presOf" srcId="{4D415630-775B-44F1-8E7A-93E8B9625C6A}" destId="{5C668850-B178-4DC6-82BC-DA4B67E61679}" srcOrd="0" destOrd="3" presId="urn:microsoft.com/office/officeart/2005/8/layout/vList5"/>
    <dgm:cxn modelId="{C0F7362A-2098-4B1E-9DA4-9ABAAE30D2FE}" srcId="{0A2B4DCA-0CA1-4EC8-B2D5-F26FF1076FEF}" destId="{5696F24D-8A25-4367-90CD-7E787989686F}" srcOrd="0" destOrd="0" parTransId="{CC593C3C-544C-46F7-8439-71333C719FC3}" sibTransId="{BEAAB17A-1998-45F6-8E4E-1CF4CFFABE01}"/>
    <dgm:cxn modelId="{8974BF8F-CBAD-4CEB-A359-4CDCCB5DC06F}" srcId="{0A2B4DCA-0CA1-4EC8-B2D5-F26FF1076FEF}" destId="{0BAA13E3-F6E0-41C8-BD9B-7610FBF92E0B}" srcOrd="1" destOrd="0" parTransId="{9757020D-20DA-481A-8F79-BB91E45A3BF5}" sibTransId="{4D2CD927-2425-4F68-BCA7-570A9E8CAD39}"/>
    <dgm:cxn modelId="{6C07E21F-1148-47EF-8A41-E661E787165F}" type="presOf" srcId="{5696F24D-8A25-4367-90CD-7E787989686F}" destId="{5C668850-B178-4DC6-82BC-DA4B67E61679}" srcOrd="0" destOrd="0" presId="urn:microsoft.com/office/officeart/2005/8/layout/vList5"/>
    <dgm:cxn modelId="{32173617-26F1-4F37-84A9-05D3B24D2B0D}" srcId="{0A2B4DCA-0CA1-4EC8-B2D5-F26FF1076FEF}" destId="{45C28211-55F1-4E26-9EBE-15E282D71339}" srcOrd="2" destOrd="0" parTransId="{9E9103B0-ED05-4413-AAA2-B21C0FDB7E04}" sibTransId="{F6F3692B-2B35-44E7-BDA0-FAF788C1FFA5}"/>
    <dgm:cxn modelId="{CCC0E9D0-2DEB-4ABA-B3BF-183E0035077E}" srcId="{0A2B4DCA-0CA1-4EC8-B2D5-F26FF1076FEF}" destId="{4D415630-775B-44F1-8E7A-93E8B9625C6A}" srcOrd="3" destOrd="0" parTransId="{97199054-F935-4885-9E4F-756A12D04012}" sibTransId="{29ADC1BF-723A-484D-9A02-E8C8F8C951DD}"/>
    <dgm:cxn modelId="{FBB12358-B2CF-4152-BFCE-AD5DC58EF321}" type="presParOf" srcId="{C3E39AEC-EFF7-4593-9B6D-3069894E1124}" destId="{010D58DC-63F1-46D0-B97B-0B736D8A4613}" srcOrd="0" destOrd="0" presId="urn:microsoft.com/office/officeart/2005/8/layout/vList5"/>
    <dgm:cxn modelId="{4169A645-4897-4F88-BBA0-E3A21FFC52E6}" type="presParOf" srcId="{010D58DC-63F1-46D0-B97B-0B736D8A4613}" destId="{3CA16267-ADCC-4CFB-9844-D21080D9EADA}" srcOrd="0" destOrd="0" presId="urn:microsoft.com/office/officeart/2005/8/layout/vList5"/>
    <dgm:cxn modelId="{403D7F91-0F55-40A0-8F16-F630C4E1BD9B}" type="presParOf" srcId="{010D58DC-63F1-46D0-B97B-0B736D8A4613}" destId="{5C668850-B178-4DC6-82BC-DA4B67E61679}" srcOrd="1" destOrd="0" presId="urn:microsoft.com/office/officeart/2005/8/layout/vList5"/>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25E8AA-0505-4597-9BCE-45E9DC939B1E}" type="doc">
      <dgm:prSet loTypeId="urn:microsoft.com/office/officeart/2005/8/layout/vList5" loCatId="list" qsTypeId="urn:microsoft.com/office/officeart/2005/8/quickstyle/simple5" qsCatId="simple" csTypeId="urn:microsoft.com/office/officeart/2005/8/colors/colorful4" csCatId="colorful" phldr="1"/>
      <dgm:spPr/>
      <dgm:t>
        <a:bodyPr/>
        <a:lstStyle/>
        <a:p>
          <a:endParaRPr lang="en-US"/>
        </a:p>
      </dgm:t>
    </dgm:pt>
    <dgm:pt modelId="{0A2B4DCA-0CA1-4EC8-B2D5-F26FF1076FEF}">
      <dgm:prSet phldrT="[Text]"/>
      <dgm:spPr/>
      <dgm:t>
        <a:bodyPr/>
        <a:lstStyle/>
        <a:p>
          <a:r>
            <a:rPr lang="en-US" dirty="0" smtClean="0"/>
            <a:t>Risks to Fetus / Neonate</a:t>
          </a:r>
        </a:p>
        <a:p>
          <a:endParaRPr lang="en-US" dirty="0"/>
        </a:p>
      </dgm:t>
    </dgm:pt>
    <dgm:pt modelId="{B5220B75-DAA8-48FB-8826-05CC1BF1A09C}" type="parTrans" cxnId="{545D9B09-BAF6-4E68-BF81-34C121AB622B}">
      <dgm:prSet/>
      <dgm:spPr/>
      <dgm:t>
        <a:bodyPr/>
        <a:lstStyle/>
        <a:p>
          <a:endParaRPr lang="en-US"/>
        </a:p>
      </dgm:t>
    </dgm:pt>
    <dgm:pt modelId="{C4BFD03A-1275-4A50-AEC2-7522987B9898}" type="sibTrans" cxnId="{545D9B09-BAF6-4E68-BF81-34C121AB622B}">
      <dgm:prSet/>
      <dgm:spPr/>
      <dgm:t>
        <a:bodyPr/>
        <a:lstStyle/>
        <a:p>
          <a:endParaRPr lang="en-US"/>
        </a:p>
      </dgm:t>
    </dgm:pt>
    <dgm:pt modelId="{5696F24D-8A25-4367-90CD-7E787989686F}">
      <dgm:prSet phldrT="[Text]"/>
      <dgm:spPr>
        <a:solidFill>
          <a:schemeClr val="bg1">
            <a:alpha val="90000"/>
          </a:schemeClr>
        </a:solidFill>
        <a:ln w="28575">
          <a:solidFill>
            <a:schemeClr val="accent4"/>
          </a:solidFill>
        </a:ln>
      </dgm:spPr>
      <dgm:t>
        <a:bodyPr/>
        <a:lstStyle/>
        <a:p>
          <a:r>
            <a:rPr lang="en-US" dirty="0" smtClean="0"/>
            <a:t>Pre-term delivery</a:t>
          </a:r>
          <a:endParaRPr lang="en-US" dirty="0"/>
        </a:p>
      </dgm:t>
    </dgm:pt>
    <dgm:pt modelId="{CC593C3C-544C-46F7-8439-71333C719FC3}" type="parTrans" cxnId="{C0F7362A-2098-4B1E-9DA4-9ABAAE30D2FE}">
      <dgm:prSet/>
      <dgm:spPr/>
      <dgm:t>
        <a:bodyPr/>
        <a:lstStyle/>
        <a:p>
          <a:endParaRPr lang="en-US"/>
        </a:p>
      </dgm:t>
    </dgm:pt>
    <dgm:pt modelId="{BEAAB17A-1998-45F6-8E4E-1CF4CFFABE01}" type="sibTrans" cxnId="{C0F7362A-2098-4B1E-9DA4-9ABAAE30D2FE}">
      <dgm:prSet/>
      <dgm:spPr/>
      <dgm:t>
        <a:bodyPr/>
        <a:lstStyle/>
        <a:p>
          <a:endParaRPr lang="en-US"/>
        </a:p>
      </dgm:t>
    </dgm:pt>
    <dgm:pt modelId="{B2E4D9B9-2816-430C-B5B6-7F965C008097}">
      <dgm:prSet/>
      <dgm:spPr>
        <a:solidFill>
          <a:schemeClr val="bg1">
            <a:alpha val="90000"/>
          </a:schemeClr>
        </a:solidFill>
        <a:ln w="28575">
          <a:solidFill>
            <a:schemeClr val="accent4"/>
          </a:solidFill>
        </a:ln>
      </dgm:spPr>
      <dgm:t>
        <a:bodyPr/>
        <a:lstStyle/>
        <a:p>
          <a:r>
            <a:rPr lang="en-US" dirty="0" smtClean="0"/>
            <a:t>Low birth weight</a:t>
          </a:r>
        </a:p>
      </dgm:t>
    </dgm:pt>
    <dgm:pt modelId="{5F06B613-B965-4B21-B1D3-8752FD9F1380}" type="parTrans" cxnId="{0F768069-146C-4A86-9D65-B73F35462B6B}">
      <dgm:prSet/>
      <dgm:spPr/>
      <dgm:t>
        <a:bodyPr/>
        <a:lstStyle/>
        <a:p>
          <a:endParaRPr lang="en-US"/>
        </a:p>
      </dgm:t>
    </dgm:pt>
    <dgm:pt modelId="{013C75D0-CAF9-4B1D-802A-E2C0BB52A856}" type="sibTrans" cxnId="{0F768069-146C-4A86-9D65-B73F35462B6B}">
      <dgm:prSet/>
      <dgm:spPr/>
      <dgm:t>
        <a:bodyPr/>
        <a:lstStyle/>
        <a:p>
          <a:endParaRPr lang="en-US"/>
        </a:p>
      </dgm:t>
    </dgm:pt>
    <dgm:pt modelId="{DB536A1C-5574-456F-834D-B2D01DC08B37}">
      <dgm:prSet/>
      <dgm:spPr>
        <a:solidFill>
          <a:schemeClr val="bg1">
            <a:alpha val="90000"/>
          </a:schemeClr>
        </a:solidFill>
        <a:ln w="28575">
          <a:solidFill>
            <a:schemeClr val="accent4"/>
          </a:solidFill>
        </a:ln>
      </dgm:spPr>
      <dgm:t>
        <a:bodyPr/>
        <a:lstStyle/>
        <a:p>
          <a:r>
            <a:rPr lang="en-US" dirty="0" smtClean="0"/>
            <a:t>Lower Apgar score</a:t>
          </a:r>
        </a:p>
      </dgm:t>
    </dgm:pt>
    <dgm:pt modelId="{E1042715-F754-4B92-9551-47109384F766}" type="parTrans" cxnId="{A60B5C3E-154B-4206-946F-67355C6F5AA3}">
      <dgm:prSet/>
      <dgm:spPr/>
      <dgm:t>
        <a:bodyPr/>
        <a:lstStyle/>
        <a:p>
          <a:endParaRPr lang="en-US"/>
        </a:p>
      </dgm:t>
    </dgm:pt>
    <dgm:pt modelId="{B0008B55-634E-42D6-A00C-B449BC07D009}" type="sibTrans" cxnId="{A60B5C3E-154B-4206-946F-67355C6F5AA3}">
      <dgm:prSet/>
      <dgm:spPr/>
      <dgm:t>
        <a:bodyPr/>
        <a:lstStyle/>
        <a:p>
          <a:endParaRPr lang="en-US"/>
        </a:p>
      </dgm:t>
    </dgm:pt>
    <dgm:pt modelId="{ED7E99C7-1DC7-4534-8709-A447C4990FFE}">
      <dgm:prSet/>
      <dgm:spPr>
        <a:solidFill>
          <a:schemeClr val="bg1">
            <a:alpha val="90000"/>
          </a:schemeClr>
        </a:solidFill>
        <a:ln w="28575">
          <a:solidFill>
            <a:schemeClr val="accent4"/>
          </a:solidFill>
        </a:ln>
      </dgm:spPr>
      <dgm:t>
        <a:bodyPr/>
        <a:lstStyle/>
        <a:p>
          <a:r>
            <a:rPr lang="en-US" dirty="0" smtClean="0"/>
            <a:t>Elevated stress hormones</a:t>
          </a:r>
          <a:endParaRPr lang="en-US" dirty="0"/>
        </a:p>
      </dgm:t>
    </dgm:pt>
    <dgm:pt modelId="{47214B05-497C-46D4-819B-22BF385161AC}" type="parTrans" cxnId="{93A35DA1-A668-49DC-9F13-8C6B9951C0ED}">
      <dgm:prSet/>
      <dgm:spPr/>
      <dgm:t>
        <a:bodyPr/>
        <a:lstStyle/>
        <a:p>
          <a:endParaRPr lang="en-US"/>
        </a:p>
      </dgm:t>
    </dgm:pt>
    <dgm:pt modelId="{81943857-AF95-49FD-BB55-304767DC0E77}" type="sibTrans" cxnId="{93A35DA1-A668-49DC-9F13-8C6B9951C0ED}">
      <dgm:prSet/>
      <dgm:spPr/>
      <dgm:t>
        <a:bodyPr/>
        <a:lstStyle/>
        <a:p>
          <a:endParaRPr lang="en-US"/>
        </a:p>
      </dgm:t>
    </dgm:pt>
    <dgm:pt modelId="{C3E39AEC-EFF7-4593-9B6D-3069894E1124}" type="pres">
      <dgm:prSet presAssocID="{8B25E8AA-0505-4597-9BCE-45E9DC939B1E}" presName="Name0" presStyleCnt="0">
        <dgm:presLayoutVars>
          <dgm:dir/>
          <dgm:animLvl val="lvl"/>
          <dgm:resizeHandles val="exact"/>
        </dgm:presLayoutVars>
      </dgm:prSet>
      <dgm:spPr/>
      <dgm:t>
        <a:bodyPr/>
        <a:lstStyle/>
        <a:p>
          <a:endParaRPr lang="en-US"/>
        </a:p>
      </dgm:t>
    </dgm:pt>
    <dgm:pt modelId="{010D58DC-63F1-46D0-B97B-0B736D8A4613}" type="pres">
      <dgm:prSet presAssocID="{0A2B4DCA-0CA1-4EC8-B2D5-F26FF1076FEF}" presName="linNode" presStyleCnt="0"/>
      <dgm:spPr/>
    </dgm:pt>
    <dgm:pt modelId="{3CA16267-ADCC-4CFB-9844-D21080D9EADA}" type="pres">
      <dgm:prSet presAssocID="{0A2B4DCA-0CA1-4EC8-B2D5-F26FF1076FEF}" presName="parentText" presStyleLbl="node1" presStyleIdx="0" presStyleCnt="1" custLinFactNeighborX="-6769" custLinFactNeighborY="2774">
        <dgm:presLayoutVars>
          <dgm:chMax val="1"/>
          <dgm:bulletEnabled val="1"/>
        </dgm:presLayoutVars>
      </dgm:prSet>
      <dgm:spPr/>
      <dgm:t>
        <a:bodyPr/>
        <a:lstStyle/>
        <a:p>
          <a:endParaRPr lang="en-US"/>
        </a:p>
      </dgm:t>
    </dgm:pt>
    <dgm:pt modelId="{5C668850-B178-4DC6-82BC-DA4B67E61679}" type="pres">
      <dgm:prSet presAssocID="{0A2B4DCA-0CA1-4EC8-B2D5-F26FF1076FEF}" presName="descendantText" presStyleLbl="alignAccFollowNode1" presStyleIdx="0" presStyleCnt="1" custScaleX="134676">
        <dgm:presLayoutVars>
          <dgm:bulletEnabled val="1"/>
        </dgm:presLayoutVars>
      </dgm:prSet>
      <dgm:spPr/>
      <dgm:t>
        <a:bodyPr/>
        <a:lstStyle/>
        <a:p>
          <a:endParaRPr lang="en-US"/>
        </a:p>
      </dgm:t>
    </dgm:pt>
  </dgm:ptLst>
  <dgm:cxnLst>
    <dgm:cxn modelId="{25906261-7CD9-4D76-BABB-7B2872E06E2B}" type="presOf" srcId="{B2E4D9B9-2816-430C-B5B6-7F965C008097}" destId="{5C668850-B178-4DC6-82BC-DA4B67E61679}" srcOrd="0" destOrd="1" presId="urn:microsoft.com/office/officeart/2005/8/layout/vList5"/>
    <dgm:cxn modelId="{A60B5C3E-154B-4206-946F-67355C6F5AA3}" srcId="{0A2B4DCA-0CA1-4EC8-B2D5-F26FF1076FEF}" destId="{DB536A1C-5574-456F-834D-B2D01DC08B37}" srcOrd="2" destOrd="0" parTransId="{E1042715-F754-4B92-9551-47109384F766}" sibTransId="{B0008B55-634E-42D6-A00C-B449BC07D009}"/>
    <dgm:cxn modelId="{AFE2ED2E-84DC-4B6B-93E4-6AF319DDE8AE}" type="presOf" srcId="{8B25E8AA-0505-4597-9BCE-45E9DC939B1E}" destId="{C3E39AEC-EFF7-4593-9B6D-3069894E1124}" srcOrd="0" destOrd="0" presId="urn:microsoft.com/office/officeart/2005/8/layout/vList5"/>
    <dgm:cxn modelId="{17487EB3-8711-4033-8783-367B914761B4}" type="presOf" srcId="{DB536A1C-5574-456F-834D-B2D01DC08B37}" destId="{5C668850-B178-4DC6-82BC-DA4B67E61679}" srcOrd="0" destOrd="2" presId="urn:microsoft.com/office/officeart/2005/8/layout/vList5"/>
    <dgm:cxn modelId="{8919C478-C9C2-4BFB-9210-E02D982D5628}" type="presOf" srcId="{0A2B4DCA-0CA1-4EC8-B2D5-F26FF1076FEF}" destId="{3CA16267-ADCC-4CFB-9844-D21080D9EADA}" srcOrd="0" destOrd="0" presId="urn:microsoft.com/office/officeart/2005/8/layout/vList5"/>
    <dgm:cxn modelId="{93A35DA1-A668-49DC-9F13-8C6B9951C0ED}" srcId="{0A2B4DCA-0CA1-4EC8-B2D5-F26FF1076FEF}" destId="{ED7E99C7-1DC7-4534-8709-A447C4990FFE}" srcOrd="3" destOrd="0" parTransId="{47214B05-497C-46D4-819B-22BF385161AC}" sibTransId="{81943857-AF95-49FD-BB55-304767DC0E77}"/>
    <dgm:cxn modelId="{C0F7362A-2098-4B1E-9DA4-9ABAAE30D2FE}" srcId="{0A2B4DCA-0CA1-4EC8-B2D5-F26FF1076FEF}" destId="{5696F24D-8A25-4367-90CD-7E787989686F}" srcOrd="0" destOrd="0" parTransId="{CC593C3C-544C-46F7-8439-71333C719FC3}" sibTransId="{BEAAB17A-1998-45F6-8E4E-1CF4CFFABE01}"/>
    <dgm:cxn modelId="{0F768069-146C-4A86-9D65-B73F35462B6B}" srcId="{0A2B4DCA-0CA1-4EC8-B2D5-F26FF1076FEF}" destId="{B2E4D9B9-2816-430C-B5B6-7F965C008097}" srcOrd="1" destOrd="0" parTransId="{5F06B613-B965-4B21-B1D3-8752FD9F1380}" sibTransId="{013C75D0-CAF9-4B1D-802A-E2C0BB52A856}"/>
    <dgm:cxn modelId="{545D9B09-BAF6-4E68-BF81-34C121AB622B}" srcId="{8B25E8AA-0505-4597-9BCE-45E9DC939B1E}" destId="{0A2B4DCA-0CA1-4EC8-B2D5-F26FF1076FEF}" srcOrd="0" destOrd="0" parTransId="{B5220B75-DAA8-48FB-8826-05CC1BF1A09C}" sibTransId="{C4BFD03A-1275-4A50-AEC2-7522987B9898}"/>
    <dgm:cxn modelId="{E6A30EB2-B00D-49FB-8CC6-DB59F8C3048C}" type="presOf" srcId="{5696F24D-8A25-4367-90CD-7E787989686F}" destId="{5C668850-B178-4DC6-82BC-DA4B67E61679}" srcOrd="0" destOrd="0" presId="urn:microsoft.com/office/officeart/2005/8/layout/vList5"/>
    <dgm:cxn modelId="{E95301E3-EA0D-4357-9C77-6A8931E216E8}" type="presOf" srcId="{ED7E99C7-1DC7-4534-8709-A447C4990FFE}" destId="{5C668850-B178-4DC6-82BC-DA4B67E61679}" srcOrd="0" destOrd="3" presId="urn:microsoft.com/office/officeart/2005/8/layout/vList5"/>
    <dgm:cxn modelId="{F708E06C-A911-4A43-A4FD-42E477C0AF8E}" type="presParOf" srcId="{C3E39AEC-EFF7-4593-9B6D-3069894E1124}" destId="{010D58DC-63F1-46D0-B97B-0B736D8A4613}" srcOrd="0" destOrd="0" presId="urn:microsoft.com/office/officeart/2005/8/layout/vList5"/>
    <dgm:cxn modelId="{6F7B9560-C8B6-413E-9EEC-6208EFEF5C0C}" type="presParOf" srcId="{010D58DC-63F1-46D0-B97B-0B736D8A4613}" destId="{3CA16267-ADCC-4CFB-9844-D21080D9EADA}" srcOrd="0" destOrd="0" presId="urn:microsoft.com/office/officeart/2005/8/layout/vList5"/>
    <dgm:cxn modelId="{22403C99-2084-4723-8E5C-8A82EF39885E}" type="presParOf" srcId="{010D58DC-63F1-46D0-B97B-0B736D8A4613}" destId="{5C668850-B178-4DC6-82BC-DA4B67E61679}" srcOrd="1" destOrd="0" presId="urn:microsoft.com/office/officeart/2005/8/layout/vList5"/>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25E8AA-0505-4597-9BCE-45E9DC939B1E}" type="doc">
      <dgm:prSet loTypeId="urn:microsoft.com/office/officeart/2005/8/layout/vList5" loCatId="list" qsTypeId="urn:microsoft.com/office/officeart/2005/8/quickstyle/simple5" qsCatId="simple" csTypeId="urn:microsoft.com/office/officeart/2005/8/colors/accent1_3" csCatId="accent1" phldr="1"/>
      <dgm:spPr/>
      <dgm:t>
        <a:bodyPr/>
        <a:lstStyle/>
        <a:p>
          <a:endParaRPr lang="en-US"/>
        </a:p>
      </dgm:t>
    </dgm:pt>
    <dgm:pt modelId="{0A2B4DCA-0CA1-4EC8-B2D5-F26FF1076FEF}">
      <dgm:prSet phldrT="[Text]" custT="1"/>
      <dgm:spPr/>
      <dgm:t>
        <a:bodyPr anchor="t"/>
        <a:lstStyle/>
        <a:p>
          <a:pPr>
            <a:spcAft>
              <a:spcPts val="0"/>
            </a:spcAft>
          </a:pPr>
          <a:endParaRPr lang="en-US" sz="3200" dirty="0" smtClean="0"/>
        </a:p>
        <a:p>
          <a:pPr>
            <a:spcAft>
              <a:spcPts val="0"/>
            </a:spcAft>
          </a:pPr>
          <a:r>
            <a:rPr lang="en-US" sz="4400" dirty="0" smtClean="0"/>
            <a:t>Risks to Infant</a:t>
          </a:r>
          <a:endParaRPr lang="en-US" sz="4400" dirty="0"/>
        </a:p>
      </dgm:t>
    </dgm:pt>
    <dgm:pt modelId="{B5220B75-DAA8-48FB-8826-05CC1BF1A09C}" type="parTrans" cxnId="{545D9B09-BAF6-4E68-BF81-34C121AB622B}">
      <dgm:prSet/>
      <dgm:spPr/>
      <dgm:t>
        <a:bodyPr/>
        <a:lstStyle/>
        <a:p>
          <a:endParaRPr lang="en-US"/>
        </a:p>
      </dgm:t>
    </dgm:pt>
    <dgm:pt modelId="{C4BFD03A-1275-4A50-AEC2-7522987B9898}" type="sibTrans" cxnId="{545D9B09-BAF6-4E68-BF81-34C121AB622B}">
      <dgm:prSet/>
      <dgm:spPr/>
      <dgm:t>
        <a:bodyPr/>
        <a:lstStyle/>
        <a:p>
          <a:endParaRPr lang="en-US"/>
        </a:p>
      </dgm:t>
    </dgm:pt>
    <dgm:pt modelId="{5696F24D-8A25-4367-90CD-7E787989686F}">
      <dgm:prSet phldrT="[Text]"/>
      <dgm:spPr>
        <a:solidFill>
          <a:schemeClr val="bg1">
            <a:alpha val="90000"/>
          </a:schemeClr>
        </a:solidFill>
        <a:ln w="28575">
          <a:solidFill>
            <a:schemeClr val="accent1">
              <a:alpha val="90000"/>
            </a:schemeClr>
          </a:solidFill>
        </a:ln>
      </dgm:spPr>
      <dgm:t>
        <a:bodyPr/>
        <a:lstStyle/>
        <a:p>
          <a:r>
            <a:rPr lang="en-US" dirty="0" smtClean="0"/>
            <a:t>Increased crying and irritability for first 6 months</a:t>
          </a:r>
          <a:endParaRPr lang="en-US" dirty="0"/>
        </a:p>
      </dgm:t>
    </dgm:pt>
    <dgm:pt modelId="{CC593C3C-544C-46F7-8439-71333C719FC3}" type="parTrans" cxnId="{C0F7362A-2098-4B1E-9DA4-9ABAAE30D2FE}">
      <dgm:prSet/>
      <dgm:spPr/>
      <dgm:t>
        <a:bodyPr/>
        <a:lstStyle/>
        <a:p>
          <a:endParaRPr lang="en-US"/>
        </a:p>
      </dgm:t>
    </dgm:pt>
    <dgm:pt modelId="{BEAAB17A-1998-45F6-8E4E-1CF4CFFABE01}" type="sibTrans" cxnId="{C0F7362A-2098-4B1E-9DA4-9ABAAE30D2FE}">
      <dgm:prSet/>
      <dgm:spPr/>
      <dgm:t>
        <a:bodyPr/>
        <a:lstStyle/>
        <a:p>
          <a:endParaRPr lang="en-US"/>
        </a:p>
      </dgm:t>
    </dgm:pt>
    <dgm:pt modelId="{D775C2FF-DFF2-4A49-99D1-0C13471865D2}">
      <dgm:prSet/>
      <dgm:spPr>
        <a:solidFill>
          <a:schemeClr val="bg1">
            <a:alpha val="90000"/>
          </a:schemeClr>
        </a:solidFill>
        <a:ln w="28575">
          <a:solidFill>
            <a:schemeClr val="accent1">
              <a:alpha val="90000"/>
            </a:schemeClr>
          </a:solidFill>
        </a:ln>
      </dgm:spPr>
      <dgm:t>
        <a:bodyPr/>
        <a:lstStyle/>
        <a:p>
          <a:r>
            <a:rPr lang="en-US" dirty="0" smtClean="0"/>
            <a:t>Decreased duration of breastfeeding</a:t>
          </a:r>
        </a:p>
      </dgm:t>
    </dgm:pt>
    <dgm:pt modelId="{40A96078-C6C4-4EE8-9C10-53FF1646E9AF}" type="parTrans" cxnId="{5E96ED8E-7B3F-438F-8863-E938C63B6032}">
      <dgm:prSet/>
      <dgm:spPr/>
      <dgm:t>
        <a:bodyPr/>
        <a:lstStyle/>
        <a:p>
          <a:endParaRPr lang="en-US"/>
        </a:p>
      </dgm:t>
    </dgm:pt>
    <dgm:pt modelId="{5E7C7ECF-29A7-4153-9434-FE66A4A24FC8}" type="sibTrans" cxnId="{5E96ED8E-7B3F-438F-8863-E938C63B6032}">
      <dgm:prSet/>
      <dgm:spPr/>
      <dgm:t>
        <a:bodyPr/>
        <a:lstStyle/>
        <a:p>
          <a:endParaRPr lang="en-US"/>
        </a:p>
      </dgm:t>
    </dgm:pt>
    <dgm:pt modelId="{31F7228D-4809-4D3B-9E65-CCE2E04C2DE0}">
      <dgm:prSet/>
      <dgm:spPr>
        <a:solidFill>
          <a:schemeClr val="bg1">
            <a:alpha val="90000"/>
          </a:schemeClr>
        </a:solidFill>
        <a:ln w="28575">
          <a:solidFill>
            <a:schemeClr val="accent1">
              <a:alpha val="90000"/>
            </a:schemeClr>
          </a:solidFill>
        </a:ln>
      </dgm:spPr>
      <dgm:t>
        <a:bodyPr/>
        <a:lstStyle/>
        <a:p>
          <a:r>
            <a:rPr lang="en-US" dirty="0" smtClean="0"/>
            <a:t>Increased risk of child abuse and neglect</a:t>
          </a:r>
        </a:p>
      </dgm:t>
    </dgm:pt>
    <dgm:pt modelId="{E4BF88DD-73E7-43E6-982E-3C818DCCE987}" type="parTrans" cxnId="{E6666105-B377-4448-A340-9453A2A7F422}">
      <dgm:prSet/>
      <dgm:spPr/>
      <dgm:t>
        <a:bodyPr/>
        <a:lstStyle/>
        <a:p>
          <a:endParaRPr lang="en-US"/>
        </a:p>
      </dgm:t>
    </dgm:pt>
    <dgm:pt modelId="{06380545-F527-468B-868E-73F37F86B922}" type="sibTrans" cxnId="{E6666105-B377-4448-A340-9453A2A7F422}">
      <dgm:prSet/>
      <dgm:spPr/>
      <dgm:t>
        <a:bodyPr/>
        <a:lstStyle/>
        <a:p>
          <a:endParaRPr lang="en-US"/>
        </a:p>
      </dgm:t>
    </dgm:pt>
    <dgm:pt modelId="{E2641419-A83C-4A75-BE38-813108481503}">
      <dgm:prSet/>
      <dgm:spPr>
        <a:solidFill>
          <a:schemeClr val="bg1">
            <a:alpha val="90000"/>
          </a:schemeClr>
        </a:solidFill>
        <a:ln w="28575">
          <a:solidFill>
            <a:schemeClr val="accent1">
              <a:alpha val="90000"/>
            </a:schemeClr>
          </a:solidFill>
        </a:ln>
      </dgm:spPr>
      <dgm:t>
        <a:bodyPr/>
        <a:lstStyle/>
        <a:p>
          <a:r>
            <a:rPr lang="en-US" dirty="0" smtClean="0"/>
            <a:t>Poor attachment to mother</a:t>
          </a:r>
          <a:endParaRPr lang="en-US" dirty="0"/>
        </a:p>
      </dgm:t>
    </dgm:pt>
    <dgm:pt modelId="{1473CF3F-9D0B-4A65-831C-26132AF46E07}" type="parTrans" cxnId="{A8921F86-1753-456D-8CCC-BFFB36CB6F20}">
      <dgm:prSet/>
      <dgm:spPr/>
      <dgm:t>
        <a:bodyPr/>
        <a:lstStyle/>
        <a:p>
          <a:endParaRPr lang="en-US"/>
        </a:p>
      </dgm:t>
    </dgm:pt>
    <dgm:pt modelId="{050A5EAA-AFEE-40D3-9FAE-0619DCB51101}" type="sibTrans" cxnId="{A8921F86-1753-456D-8CCC-BFFB36CB6F20}">
      <dgm:prSet/>
      <dgm:spPr/>
      <dgm:t>
        <a:bodyPr/>
        <a:lstStyle/>
        <a:p>
          <a:endParaRPr lang="en-US"/>
        </a:p>
      </dgm:t>
    </dgm:pt>
    <dgm:pt modelId="{C3E39AEC-EFF7-4593-9B6D-3069894E1124}" type="pres">
      <dgm:prSet presAssocID="{8B25E8AA-0505-4597-9BCE-45E9DC939B1E}" presName="Name0" presStyleCnt="0">
        <dgm:presLayoutVars>
          <dgm:dir/>
          <dgm:animLvl val="lvl"/>
          <dgm:resizeHandles val="exact"/>
        </dgm:presLayoutVars>
      </dgm:prSet>
      <dgm:spPr/>
      <dgm:t>
        <a:bodyPr/>
        <a:lstStyle/>
        <a:p>
          <a:endParaRPr lang="en-US"/>
        </a:p>
      </dgm:t>
    </dgm:pt>
    <dgm:pt modelId="{010D58DC-63F1-46D0-B97B-0B736D8A4613}" type="pres">
      <dgm:prSet presAssocID="{0A2B4DCA-0CA1-4EC8-B2D5-F26FF1076FEF}" presName="linNode" presStyleCnt="0"/>
      <dgm:spPr/>
    </dgm:pt>
    <dgm:pt modelId="{3CA16267-ADCC-4CFB-9844-D21080D9EADA}" type="pres">
      <dgm:prSet presAssocID="{0A2B4DCA-0CA1-4EC8-B2D5-F26FF1076FEF}" presName="parentText" presStyleLbl="node1" presStyleIdx="0" presStyleCnt="1" custLinFactNeighborX="-6769" custLinFactNeighborY="2774">
        <dgm:presLayoutVars>
          <dgm:chMax val="1"/>
          <dgm:bulletEnabled val="1"/>
        </dgm:presLayoutVars>
      </dgm:prSet>
      <dgm:spPr/>
      <dgm:t>
        <a:bodyPr/>
        <a:lstStyle/>
        <a:p>
          <a:endParaRPr lang="en-US"/>
        </a:p>
      </dgm:t>
    </dgm:pt>
    <dgm:pt modelId="{5C668850-B178-4DC6-82BC-DA4B67E61679}" type="pres">
      <dgm:prSet presAssocID="{0A2B4DCA-0CA1-4EC8-B2D5-F26FF1076FEF}" presName="descendantText" presStyleLbl="alignAccFollowNode1" presStyleIdx="0" presStyleCnt="1" custScaleX="134676">
        <dgm:presLayoutVars>
          <dgm:bulletEnabled val="1"/>
        </dgm:presLayoutVars>
      </dgm:prSet>
      <dgm:spPr/>
      <dgm:t>
        <a:bodyPr/>
        <a:lstStyle/>
        <a:p>
          <a:endParaRPr lang="en-US"/>
        </a:p>
      </dgm:t>
    </dgm:pt>
  </dgm:ptLst>
  <dgm:cxnLst>
    <dgm:cxn modelId="{E6666105-B377-4448-A340-9453A2A7F422}" srcId="{0A2B4DCA-0CA1-4EC8-B2D5-F26FF1076FEF}" destId="{31F7228D-4809-4D3B-9E65-CCE2E04C2DE0}" srcOrd="2" destOrd="0" parTransId="{E4BF88DD-73E7-43E6-982E-3C818DCCE987}" sibTransId="{06380545-F527-468B-868E-73F37F86B922}"/>
    <dgm:cxn modelId="{A8921F86-1753-456D-8CCC-BFFB36CB6F20}" srcId="{0A2B4DCA-0CA1-4EC8-B2D5-F26FF1076FEF}" destId="{E2641419-A83C-4A75-BE38-813108481503}" srcOrd="3" destOrd="0" parTransId="{1473CF3F-9D0B-4A65-831C-26132AF46E07}" sibTransId="{050A5EAA-AFEE-40D3-9FAE-0619DCB51101}"/>
    <dgm:cxn modelId="{EC965429-9E1E-4849-B39E-96C160A7AA9B}" type="presOf" srcId="{5696F24D-8A25-4367-90CD-7E787989686F}" destId="{5C668850-B178-4DC6-82BC-DA4B67E61679}" srcOrd="0" destOrd="0" presId="urn:microsoft.com/office/officeart/2005/8/layout/vList5"/>
    <dgm:cxn modelId="{5E96ED8E-7B3F-438F-8863-E938C63B6032}" srcId="{0A2B4DCA-0CA1-4EC8-B2D5-F26FF1076FEF}" destId="{D775C2FF-DFF2-4A49-99D1-0C13471865D2}" srcOrd="1" destOrd="0" parTransId="{40A96078-C6C4-4EE8-9C10-53FF1646E9AF}" sibTransId="{5E7C7ECF-29A7-4153-9434-FE66A4A24FC8}"/>
    <dgm:cxn modelId="{A8F7E831-7598-4E2F-B3CC-07E16D4C57D6}" type="presOf" srcId="{E2641419-A83C-4A75-BE38-813108481503}" destId="{5C668850-B178-4DC6-82BC-DA4B67E61679}" srcOrd="0" destOrd="3" presId="urn:microsoft.com/office/officeart/2005/8/layout/vList5"/>
    <dgm:cxn modelId="{C0F7362A-2098-4B1E-9DA4-9ABAAE30D2FE}" srcId="{0A2B4DCA-0CA1-4EC8-B2D5-F26FF1076FEF}" destId="{5696F24D-8A25-4367-90CD-7E787989686F}" srcOrd="0" destOrd="0" parTransId="{CC593C3C-544C-46F7-8439-71333C719FC3}" sibTransId="{BEAAB17A-1998-45F6-8E4E-1CF4CFFABE01}"/>
    <dgm:cxn modelId="{2D73EB8C-7263-43BC-8A0E-AED4C5F645E8}" type="presOf" srcId="{D775C2FF-DFF2-4A49-99D1-0C13471865D2}" destId="{5C668850-B178-4DC6-82BC-DA4B67E61679}" srcOrd="0" destOrd="1" presId="urn:microsoft.com/office/officeart/2005/8/layout/vList5"/>
    <dgm:cxn modelId="{53C2AECD-B79B-44E0-A9FB-E33159757475}" type="presOf" srcId="{8B25E8AA-0505-4597-9BCE-45E9DC939B1E}" destId="{C3E39AEC-EFF7-4593-9B6D-3069894E1124}" srcOrd="0" destOrd="0" presId="urn:microsoft.com/office/officeart/2005/8/layout/vList5"/>
    <dgm:cxn modelId="{A95B91DB-30E6-4109-9CD9-3D3EF33DFF08}" type="presOf" srcId="{0A2B4DCA-0CA1-4EC8-B2D5-F26FF1076FEF}" destId="{3CA16267-ADCC-4CFB-9844-D21080D9EADA}" srcOrd="0" destOrd="0" presId="urn:microsoft.com/office/officeart/2005/8/layout/vList5"/>
    <dgm:cxn modelId="{545D9B09-BAF6-4E68-BF81-34C121AB622B}" srcId="{8B25E8AA-0505-4597-9BCE-45E9DC939B1E}" destId="{0A2B4DCA-0CA1-4EC8-B2D5-F26FF1076FEF}" srcOrd="0" destOrd="0" parTransId="{B5220B75-DAA8-48FB-8826-05CC1BF1A09C}" sibTransId="{C4BFD03A-1275-4A50-AEC2-7522987B9898}"/>
    <dgm:cxn modelId="{C0413ED1-399F-4E9E-B3C5-EEBE8A8C3128}" type="presOf" srcId="{31F7228D-4809-4D3B-9E65-CCE2E04C2DE0}" destId="{5C668850-B178-4DC6-82BC-DA4B67E61679}" srcOrd="0" destOrd="2" presId="urn:microsoft.com/office/officeart/2005/8/layout/vList5"/>
    <dgm:cxn modelId="{15E954F7-5A47-405F-9DAA-AF3B57A17770}" type="presParOf" srcId="{C3E39AEC-EFF7-4593-9B6D-3069894E1124}" destId="{010D58DC-63F1-46D0-B97B-0B736D8A4613}" srcOrd="0" destOrd="0" presId="urn:microsoft.com/office/officeart/2005/8/layout/vList5"/>
    <dgm:cxn modelId="{33B91FA0-FB57-4C03-AD82-74DE9A8866F8}" type="presParOf" srcId="{010D58DC-63F1-46D0-B97B-0B736D8A4613}" destId="{3CA16267-ADCC-4CFB-9844-D21080D9EADA}" srcOrd="0" destOrd="0" presId="urn:microsoft.com/office/officeart/2005/8/layout/vList5"/>
    <dgm:cxn modelId="{1E599FB5-2427-476A-8A36-446A8FED8733}" type="presParOf" srcId="{010D58DC-63F1-46D0-B97B-0B736D8A4613}" destId="{5C668850-B178-4DC6-82BC-DA4B67E61679}" srcOrd="1" destOrd="0" presId="urn:microsoft.com/office/officeart/2005/8/layout/vList5"/>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25E8AA-0505-4597-9BCE-45E9DC939B1E}" type="doc">
      <dgm:prSet loTypeId="urn:microsoft.com/office/officeart/2005/8/layout/vList5" loCatId="list" qsTypeId="urn:microsoft.com/office/officeart/2005/8/quickstyle/simple5" qsCatId="simple" csTypeId="urn:microsoft.com/office/officeart/2005/8/colors/accent0_3" csCatId="mainScheme" phldr="1"/>
      <dgm:spPr/>
      <dgm:t>
        <a:bodyPr/>
        <a:lstStyle/>
        <a:p>
          <a:endParaRPr lang="en-US"/>
        </a:p>
      </dgm:t>
    </dgm:pt>
    <dgm:pt modelId="{0A2B4DCA-0CA1-4EC8-B2D5-F26FF1076FEF}">
      <dgm:prSet phldrT="[Text]"/>
      <dgm:spPr/>
      <dgm:t>
        <a:bodyPr/>
        <a:lstStyle/>
        <a:p>
          <a:r>
            <a:rPr lang="en-US" dirty="0" smtClean="0"/>
            <a:t>Risks to Child</a:t>
          </a:r>
        </a:p>
        <a:p>
          <a:endParaRPr lang="en-US" dirty="0"/>
        </a:p>
      </dgm:t>
    </dgm:pt>
    <dgm:pt modelId="{B5220B75-DAA8-48FB-8826-05CC1BF1A09C}" type="parTrans" cxnId="{545D9B09-BAF6-4E68-BF81-34C121AB622B}">
      <dgm:prSet/>
      <dgm:spPr/>
      <dgm:t>
        <a:bodyPr/>
        <a:lstStyle/>
        <a:p>
          <a:endParaRPr lang="en-US"/>
        </a:p>
      </dgm:t>
    </dgm:pt>
    <dgm:pt modelId="{C4BFD03A-1275-4A50-AEC2-7522987B9898}" type="sibTrans" cxnId="{545D9B09-BAF6-4E68-BF81-34C121AB622B}">
      <dgm:prSet/>
      <dgm:spPr/>
      <dgm:t>
        <a:bodyPr/>
        <a:lstStyle/>
        <a:p>
          <a:endParaRPr lang="en-US"/>
        </a:p>
      </dgm:t>
    </dgm:pt>
    <dgm:pt modelId="{5696F24D-8A25-4367-90CD-7E787989686F}">
      <dgm:prSet phldrT="[Text]" custT="1"/>
      <dgm:spPr>
        <a:solidFill>
          <a:schemeClr val="bg1">
            <a:alpha val="90000"/>
          </a:schemeClr>
        </a:solidFill>
        <a:ln w="28575">
          <a:solidFill>
            <a:schemeClr val="accent2"/>
          </a:solidFill>
        </a:ln>
      </dgm:spPr>
      <dgm:t>
        <a:bodyPr/>
        <a:lstStyle/>
        <a:p>
          <a:r>
            <a:rPr lang="en-US" sz="2000" dirty="0" smtClean="0"/>
            <a:t>Cognitive – lower cognitive performance, language delays, ADHD, learning disorders</a:t>
          </a:r>
          <a:endParaRPr lang="en-US" sz="2000" dirty="0"/>
        </a:p>
      </dgm:t>
    </dgm:pt>
    <dgm:pt modelId="{CC593C3C-544C-46F7-8439-71333C719FC3}" type="parTrans" cxnId="{C0F7362A-2098-4B1E-9DA4-9ABAAE30D2FE}">
      <dgm:prSet/>
      <dgm:spPr/>
      <dgm:t>
        <a:bodyPr/>
        <a:lstStyle/>
        <a:p>
          <a:endParaRPr lang="en-US"/>
        </a:p>
      </dgm:t>
    </dgm:pt>
    <dgm:pt modelId="{BEAAB17A-1998-45F6-8E4E-1CF4CFFABE01}" type="sibTrans" cxnId="{C0F7362A-2098-4B1E-9DA4-9ABAAE30D2FE}">
      <dgm:prSet/>
      <dgm:spPr/>
      <dgm:t>
        <a:bodyPr/>
        <a:lstStyle/>
        <a:p>
          <a:endParaRPr lang="en-US"/>
        </a:p>
      </dgm:t>
    </dgm:pt>
    <dgm:pt modelId="{2F1121E9-8D56-499C-B6DD-DB788249F185}">
      <dgm:prSet custT="1"/>
      <dgm:spPr>
        <a:solidFill>
          <a:schemeClr val="bg1">
            <a:alpha val="90000"/>
          </a:schemeClr>
        </a:solidFill>
        <a:ln w="28575">
          <a:solidFill>
            <a:schemeClr val="accent2"/>
          </a:solidFill>
        </a:ln>
      </dgm:spPr>
      <dgm:t>
        <a:bodyPr/>
        <a:lstStyle/>
        <a:p>
          <a:r>
            <a:rPr lang="en-US" sz="2000" dirty="0" smtClean="0"/>
            <a:t>Emotional - anxiety, mood disorders, phobias, panic disorders</a:t>
          </a:r>
        </a:p>
      </dgm:t>
    </dgm:pt>
    <dgm:pt modelId="{BC7B483A-6F2B-45AB-80D7-4414AEB31C94}" type="parTrans" cxnId="{C559ECA3-F696-4DD5-B399-078A7081DAF3}">
      <dgm:prSet/>
      <dgm:spPr/>
      <dgm:t>
        <a:bodyPr/>
        <a:lstStyle/>
        <a:p>
          <a:endParaRPr lang="en-US"/>
        </a:p>
      </dgm:t>
    </dgm:pt>
    <dgm:pt modelId="{FEDFFFED-AA9A-4CD7-87E2-64BC32B78ACF}" type="sibTrans" cxnId="{C559ECA3-F696-4DD5-B399-078A7081DAF3}">
      <dgm:prSet/>
      <dgm:spPr/>
      <dgm:t>
        <a:bodyPr/>
        <a:lstStyle/>
        <a:p>
          <a:endParaRPr lang="en-US"/>
        </a:p>
      </dgm:t>
    </dgm:pt>
    <dgm:pt modelId="{24642F45-F740-41E6-B8F9-348E9A6984DD}">
      <dgm:prSet custT="1"/>
      <dgm:spPr>
        <a:solidFill>
          <a:schemeClr val="bg1">
            <a:alpha val="90000"/>
          </a:schemeClr>
        </a:solidFill>
        <a:ln w="28575">
          <a:solidFill>
            <a:schemeClr val="accent2"/>
          </a:solidFill>
        </a:ln>
      </dgm:spPr>
      <dgm:t>
        <a:bodyPr/>
        <a:lstStyle/>
        <a:p>
          <a:r>
            <a:rPr lang="en-US" sz="2000" dirty="0" smtClean="0"/>
            <a:t>Behavioral – conduct disorders; substance abuse</a:t>
          </a:r>
        </a:p>
      </dgm:t>
    </dgm:pt>
    <dgm:pt modelId="{52F7FBF1-71EE-481E-9AA9-60C11CE3B33D}" type="parTrans" cxnId="{B288737E-B1E3-407F-8696-AE45CEFCDD7C}">
      <dgm:prSet/>
      <dgm:spPr/>
      <dgm:t>
        <a:bodyPr/>
        <a:lstStyle/>
        <a:p>
          <a:endParaRPr lang="en-US"/>
        </a:p>
      </dgm:t>
    </dgm:pt>
    <dgm:pt modelId="{9DD4BF65-46DE-4DCF-9DC4-E11F3B2739A4}" type="sibTrans" cxnId="{B288737E-B1E3-407F-8696-AE45CEFCDD7C}">
      <dgm:prSet/>
      <dgm:spPr/>
      <dgm:t>
        <a:bodyPr/>
        <a:lstStyle/>
        <a:p>
          <a:endParaRPr lang="en-US"/>
        </a:p>
      </dgm:t>
    </dgm:pt>
    <dgm:pt modelId="{6C0004E4-3F61-4055-9DF5-BB6BA70DD67E}">
      <dgm:prSet custT="1"/>
      <dgm:spPr>
        <a:solidFill>
          <a:schemeClr val="bg1">
            <a:alpha val="90000"/>
          </a:schemeClr>
        </a:solidFill>
        <a:ln w="28575">
          <a:solidFill>
            <a:schemeClr val="accent2"/>
          </a:solidFill>
        </a:ln>
      </dgm:spPr>
      <dgm:t>
        <a:bodyPr/>
        <a:lstStyle/>
        <a:p>
          <a:r>
            <a:rPr lang="en-US" sz="2000" dirty="0" smtClean="0"/>
            <a:t>Family Life – 24-50% of dads depressed: strain on marriage, affects older children &amp; extended family</a:t>
          </a:r>
          <a:endParaRPr lang="en-US" sz="2000" dirty="0"/>
        </a:p>
      </dgm:t>
    </dgm:pt>
    <dgm:pt modelId="{AD5C4CAD-9F2D-4D94-BEEC-C9904C732142}" type="parTrans" cxnId="{BF4BAD50-FF9E-4A7A-8338-026B5628F8A6}">
      <dgm:prSet/>
      <dgm:spPr/>
      <dgm:t>
        <a:bodyPr/>
        <a:lstStyle/>
        <a:p>
          <a:endParaRPr lang="en-US"/>
        </a:p>
      </dgm:t>
    </dgm:pt>
    <dgm:pt modelId="{1E0EEF4D-58D9-4005-A4F7-D61AB4D05CC9}" type="sibTrans" cxnId="{BF4BAD50-FF9E-4A7A-8338-026B5628F8A6}">
      <dgm:prSet/>
      <dgm:spPr/>
      <dgm:t>
        <a:bodyPr/>
        <a:lstStyle/>
        <a:p>
          <a:endParaRPr lang="en-US"/>
        </a:p>
      </dgm:t>
    </dgm:pt>
    <dgm:pt modelId="{C3E39AEC-EFF7-4593-9B6D-3069894E1124}" type="pres">
      <dgm:prSet presAssocID="{8B25E8AA-0505-4597-9BCE-45E9DC939B1E}" presName="Name0" presStyleCnt="0">
        <dgm:presLayoutVars>
          <dgm:dir/>
          <dgm:animLvl val="lvl"/>
          <dgm:resizeHandles val="exact"/>
        </dgm:presLayoutVars>
      </dgm:prSet>
      <dgm:spPr/>
      <dgm:t>
        <a:bodyPr/>
        <a:lstStyle/>
        <a:p>
          <a:endParaRPr lang="en-US"/>
        </a:p>
      </dgm:t>
    </dgm:pt>
    <dgm:pt modelId="{010D58DC-63F1-46D0-B97B-0B736D8A4613}" type="pres">
      <dgm:prSet presAssocID="{0A2B4DCA-0CA1-4EC8-B2D5-F26FF1076FEF}" presName="linNode" presStyleCnt="0"/>
      <dgm:spPr/>
    </dgm:pt>
    <dgm:pt modelId="{3CA16267-ADCC-4CFB-9844-D21080D9EADA}" type="pres">
      <dgm:prSet presAssocID="{0A2B4DCA-0CA1-4EC8-B2D5-F26FF1076FEF}" presName="parentText" presStyleLbl="node1" presStyleIdx="0" presStyleCnt="1" custLinFactNeighborX="-6769" custLinFactNeighborY="2774">
        <dgm:presLayoutVars>
          <dgm:chMax val="1"/>
          <dgm:bulletEnabled val="1"/>
        </dgm:presLayoutVars>
      </dgm:prSet>
      <dgm:spPr/>
      <dgm:t>
        <a:bodyPr/>
        <a:lstStyle/>
        <a:p>
          <a:endParaRPr lang="en-US"/>
        </a:p>
      </dgm:t>
    </dgm:pt>
    <dgm:pt modelId="{5C668850-B178-4DC6-82BC-DA4B67E61679}" type="pres">
      <dgm:prSet presAssocID="{0A2B4DCA-0CA1-4EC8-B2D5-F26FF1076FEF}" presName="descendantText" presStyleLbl="alignAccFollowNode1" presStyleIdx="0" presStyleCnt="1" custScaleX="134676">
        <dgm:presLayoutVars>
          <dgm:bulletEnabled val="1"/>
        </dgm:presLayoutVars>
      </dgm:prSet>
      <dgm:spPr/>
      <dgm:t>
        <a:bodyPr/>
        <a:lstStyle/>
        <a:p>
          <a:endParaRPr lang="en-US"/>
        </a:p>
      </dgm:t>
    </dgm:pt>
  </dgm:ptLst>
  <dgm:cxnLst>
    <dgm:cxn modelId="{843CFB2E-4C16-4C8A-82B3-5F0891237103}" type="presOf" srcId="{8B25E8AA-0505-4597-9BCE-45E9DC939B1E}" destId="{C3E39AEC-EFF7-4593-9B6D-3069894E1124}" srcOrd="0" destOrd="0" presId="urn:microsoft.com/office/officeart/2005/8/layout/vList5"/>
    <dgm:cxn modelId="{7CA0C5C4-AF27-45BC-A2DA-26EF9B022B1E}" type="presOf" srcId="{6C0004E4-3F61-4055-9DF5-BB6BA70DD67E}" destId="{5C668850-B178-4DC6-82BC-DA4B67E61679}" srcOrd="0" destOrd="3" presId="urn:microsoft.com/office/officeart/2005/8/layout/vList5"/>
    <dgm:cxn modelId="{BF4BAD50-FF9E-4A7A-8338-026B5628F8A6}" srcId="{0A2B4DCA-0CA1-4EC8-B2D5-F26FF1076FEF}" destId="{6C0004E4-3F61-4055-9DF5-BB6BA70DD67E}" srcOrd="3" destOrd="0" parTransId="{AD5C4CAD-9F2D-4D94-BEEC-C9904C732142}" sibTransId="{1E0EEF4D-58D9-4005-A4F7-D61AB4D05CC9}"/>
    <dgm:cxn modelId="{C0F7362A-2098-4B1E-9DA4-9ABAAE30D2FE}" srcId="{0A2B4DCA-0CA1-4EC8-B2D5-F26FF1076FEF}" destId="{5696F24D-8A25-4367-90CD-7E787989686F}" srcOrd="0" destOrd="0" parTransId="{CC593C3C-544C-46F7-8439-71333C719FC3}" sibTransId="{BEAAB17A-1998-45F6-8E4E-1CF4CFFABE01}"/>
    <dgm:cxn modelId="{B288737E-B1E3-407F-8696-AE45CEFCDD7C}" srcId="{0A2B4DCA-0CA1-4EC8-B2D5-F26FF1076FEF}" destId="{24642F45-F740-41E6-B8F9-348E9A6984DD}" srcOrd="2" destOrd="0" parTransId="{52F7FBF1-71EE-481E-9AA9-60C11CE3B33D}" sibTransId="{9DD4BF65-46DE-4DCF-9DC4-E11F3B2739A4}"/>
    <dgm:cxn modelId="{C559ECA3-F696-4DD5-B399-078A7081DAF3}" srcId="{0A2B4DCA-0CA1-4EC8-B2D5-F26FF1076FEF}" destId="{2F1121E9-8D56-499C-B6DD-DB788249F185}" srcOrd="1" destOrd="0" parTransId="{BC7B483A-6F2B-45AB-80D7-4414AEB31C94}" sibTransId="{FEDFFFED-AA9A-4CD7-87E2-64BC32B78ACF}"/>
    <dgm:cxn modelId="{B70FF651-A49A-4B20-9A25-4D141FD44B16}" type="presOf" srcId="{2F1121E9-8D56-499C-B6DD-DB788249F185}" destId="{5C668850-B178-4DC6-82BC-DA4B67E61679}" srcOrd="0" destOrd="1" presId="urn:microsoft.com/office/officeart/2005/8/layout/vList5"/>
    <dgm:cxn modelId="{3D7B1F6F-CD7D-4CCB-A22F-B166DBEA11BB}" type="presOf" srcId="{0A2B4DCA-0CA1-4EC8-B2D5-F26FF1076FEF}" destId="{3CA16267-ADCC-4CFB-9844-D21080D9EADA}" srcOrd="0" destOrd="0" presId="urn:microsoft.com/office/officeart/2005/8/layout/vList5"/>
    <dgm:cxn modelId="{545D9B09-BAF6-4E68-BF81-34C121AB622B}" srcId="{8B25E8AA-0505-4597-9BCE-45E9DC939B1E}" destId="{0A2B4DCA-0CA1-4EC8-B2D5-F26FF1076FEF}" srcOrd="0" destOrd="0" parTransId="{B5220B75-DAA8-48FB-8826-05CC1BF1A09C}" sibTransId="{C4BFD03A-1275-4A50-AEC2-7522987B9898}"/>
    <dgm:cxn modelId="{EA29A88F-3EFB-45C3-8B62-38A586C10468}" type="presOf" srcId="{24642F45-F740-41E6-B8F9-348E9A6984DD}" destId="{5C668850-B178-4DC6-82BC-DA4B67E61679}" srcOrd="0" destOrd="2" presId="urn:microsoft.com/office/officeart/2005/8/layout/vList5"/>
    <dgm:cxn modelId="{A41A2365-DC26-420B-9DC4-60D28DC27005}" type="presOf" srcId="{5696F24D-8A25-4367-90CD-7E787989686F}" destId="{5C668850-B178-4DC6-82BC-DA4B67E61679}" srcOrd="0" destOrd="0" presId="urn:microsoft.com/office/officeart/2005/8/layout/vList5"/>
    <dgm:cxn modelId="{EFEA4462-C704-471C-AF6D-9CFFB3DC9689}" type="presParOf" srcId="{C3E39AEC-EFF7-4593-9B6D-3069894E1124}" destId="{010D58DC-63F1-46D0-B97B-0B736D8A4613}" srcOrd="0" destOrd="0" presId="urn:microsoft.com/office/officeart/2005/8/layout/vList5"/>
    <dgm:cxn modelId="{AD113D3A-E9FC-42CB-9FAE-E6DD6E2C64FE}" type="presParOf" srcId="{010D58DC-63F1-46D0-B97B-0B736D8A4613}" destId="{3CA16267-ADCC-4CFB-9844-D21080D9EADA}" srcOrd="0" destOrd="0" presId="urn:microsoft.com/office/officeart/2005/8/layout/vList5"/>
    <dgm:cxn modelId="{DF616AFE-44F1-41D2-B3E5-372F526A4404}" type="presParOf" srcId="{010D58DC-63F1-46D0-B97B-0B736D8A4613}" destId="{5C668850-B178-4DC6-82BC-DA4B67E61679}" srcOrd="1" destOrd="0" presId="urn:microsoft.com/office/officeart/2005/8/layout/vList5"/>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C9A0F2-1298-4FE1-B739-D535A868CB1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34B62B5-99D1-456D-9582-4C17EE9369A9}">
      <dgm:prSet phldrT="[Text]" custT="1"/>
      <dgm:spPr>
        <a:solidFill>
          <a:schemeClr val="accent3">
            <a:lumMod val="60000"/>
            <a:lumOff val="40000"/>
          </a:schemeClr>
        </a:solidFill>
      </dgm:spPr>
      <dgm:t>
        <a:bodyPr/>
        <a:lstStyle/>
        <a:p>
          <a:r>
            <a:rPr lang="en-US" sz="3200" dirty="0" smtClean="0"/>
            <a:t>EPDS Score &lt;10</a:t>
          </a:r>
          <a:endParaRPr lang="en-US" sz="3200" dirty="0"/>
        </a:p>
      </dgm:t>
    </dgm:pt>
    <dgm:pt modelId="{DBB6E544-7141-40ED-A26A-85EAADAB7141}" type="parTrans" cxnId="{3CD93D55-9FED-414C-B685-29588CD5BC3A}">
      <dgm:prSet/>
      <dgm:spPr/>
      <dgm:t>
        <a:bodyPr/>
        <a:lstStyle/>
        <a:p>
          <a:endParaRPr lang="en-US"/>
        </a:p>
      </dgm:t>
    </dgm:pt>
    <dgm:pt modelId="{597C8A2D-73CF-4082-B993-54E3C4C80A5B}" type="sibTrans" cxnId="{3CD93D55-9FED-414C-B685-29588CD5BC3A}">
      <dgm:prSet/>
      <dgm:spPr/>
      <dgm:t>
        <a:bodyPr/>
        <a:lstStyle/>
        <a:p>
          <a:endParaRPr lang="en-US"/>
        </a:p>
      </dgm:t>
    </dgm:pt>
    <dgm:pt modelId="{A3DA9CEB-AE94-4AF5-A27B-571F1FA0C050}">
      <dgm:prSet phldrT="[Text]" custT="1"/>
      <dgm:spPr/>
      <dgm:t>
        <a:bodyPr/>
        <a:lstStyle/>
        <a:p>
          <a:r>
            <a:rPr lang="en-US" sz="1100" dirty="0" smtClean="0"/>
            <a:t>Normal negative screen-likely not suffering at this time</a:t>
          </a:r>
          <a:endParaRPr lang="en-US" sz="1100" dirty="0"/>
        </a:p>
      </dgm:t>
    </dgm:pt>
    <dgm:pt modelId="{8DF65A86-6F4F-437D-8DC3-AB6F9BC3F049}" type="parTrans" cxnId="{0B6167C4-5534-4869-8A64-8171F661434A}">
      <dgm:prSet/>
      <dgm:spPr/>
      <dgm:t>
        <a:bodyPr/>
        <a:lstStyle/>
        <a:p>
          <a:endParaRPr lang="en-US"/>
        </a:p>
      </dgm:t>
    </dgm:pt>
    <dgm:pt modelId="{1BC8C757-0007-4502-B400-2395AEDE7B8F}" type="sibTrans" cxnId="{0B6167C4-5534-4869-8A64-8171F661434A}">
      <dgm:prSet/>
      <dgm:spPr/>
      <dgm:t>
        <a:bodyPr/>
        <a:lstStyle/>
        <a:p>
          <a:endParaRPr lang="en-US"/>
        </a:p>
      </dgm:t>
    </dgm:pt>
    <dgm:pt modelId="{3D5E5B15-13FD-4A04-818C-733455A28017}">
      <dgm:prSet phldrT="[Text]" custT="1"/>
      <dgm:spPr/>
      <dgm:t>
        <a:bodyPr/>
        <a:lstStyle/>
        <a:p>
          <a:r>
            <a:rPr lang="en-US" sz="1100" dirty="0" smtClean="0"/>
            <a:t>Use clinical judgement regardless of EPDS score</a:t>
          </a:r>
          <a:endParaRPr lang="en-US" sz="1100" dirty="0"/>
        </a:p>
      </dgm:t>
    </dgm:pt>
    <dgm:pt modelId="{DA5FB481-A29F-4DA0-B0B3-472E080DEC26}" type="parTrans" cxnId="{C3AE3660-8B6A-42F8-A9CF-0A32F0923FCB}">
      <dgm:prSet/>
      <dgm:spPr/>
      <dgm:t>
        <a:bodyPr/>
        <a:lstStyle/>
        <a:p>
          <a:endParaRPr lang="en-US"/>
        </a:p>
      </dgm:t>
    </dgm:pt>
    <dgm:pt modelId="{555B9317-91A9-4E5F-B317-0CBE8DD3C479}" type="sibTrans" cxnId="{C3AE3660-8B6A-42F8-A9CF-0A32F0923FCB}">
      <dgm:prSet/>
      <dgm:spPr/>
      <dgm:t>
        <a:bodyPr/>
        <a:lstStyle/>
        <a:p>
          <a:endParaRPr lang="en-US"/>
        </a:p>
      </dgm:t>
    </dgm:pt>
    <dgm:pt modelId="{74C5EFE3-30B4-425C-B860-AF71BAE513CA}">
      <dgm:prSet phldrT="[Text]" custT="1"/>
      <dgm:spPr>
        <a:solidFill>
          <a:srgbClr val="FFFF00"/>
        </a:solidFill>
      </dgm:spPr>
      <dgm:t>
        <a:bodyPr/>
        <a:lstStyle/>
        <a:p>
          <a:r>
            <a:rPr lang="en-US" sz="2800" dirty="0" smtClean="0">
              <a:solidFill>
                <a:schemeClr val="tx1"/>
              </a:solidFill>
            </a:rPr>
            <a:t>EPDS Score 10-12</a:t>
          </a:r>
          <a:endParaRPr lang="en-US" sz="2800" dirty="0">
            <a:solidFill>
              <a:schemeClr val="tx1"/>
            </a:solidFill>
          </a:endParaRPr>
        </a:p>
      </dgm:t>
    </dgm:pt>
    <dgm:pt modelId="{F1ADF8DD-A218-4660-A200-4A69DC982DB9}" type="parTrans" cxnId="{23087098-E7C3-48EB-BC0E-3C1D699F5684}">
      <dgm:prSet/>
      <dgm:spPr/>
      <dgm:t>
        <a:bodyPr/>
        <a:lstStyle/>
        <a:p>
          <a:endParaRPr lang="en-US"/>
        </a:p>
      </dgm:t>
    </dgm:pt>
    <dgm:pt modelId="{653FD399-C58C-422D-A78D-83D8DBA13815}" type="sibTrans" cxnId="{23087098-E7C3-48EB-BC0E-3C1D699F5684}">
      <dgm:prSet/>
      <dgm:spPr/>
      <dgm:t>
        <a:bodyPr/>
        <a:lstStyle/>
        <a:p>
          <a:endParaRPr lang="en-US"/>
        </a:p>
      </dgm:t>
    </dgm:pt>
    <dgm:pt modelId="{8A4F3F59-0E8F-47DB-BD1B-6DF9E788F8E7}">
      <dgm:prSet phldrT="[Text]" custT="1"/>
      <dgm:spPr/>
      <dgm:t>
        <a:bodyPr/>
        <a:lstStyle/>
        <a:p>
          <a:r>
            <a:rPr lang="en-US" sz="1100" dirty="0" smtClean="0"/>
            <a:t>At risk for depression and/or anxiety</a:t>
          </a:r>
          <a:endParaRPr lang="en-US" sz="1100" dirty="0"/>
        </a:p>
      </dgm:t>
    </dgm:pt>
    <dgm:pt modelId="{9B16D938-5DCB-4819-A93C-3280B19A9FDD}" type="parTrans" cxnId="{33B83455-136C-47B5-A9B4-B63F80E814FE}">
      <dgm:prSet/>
      <dgm:spPr/>
      <dgm:t>
        <a:bodyPr/>
        <a:lstStyle/>
        <a:p>
          <a:endParaRPr lang="en-US"/>
        </a:p>
      </dgm:t>
    </dgm:pt>
    <dgm:pt modelId="{33030DF6-4024-42B9-8BE7-0481E5F17AAC}" type="sibTrans" cxnId="{33B83455-136C-47B5-A9B4-B63F80E814FE}">
      <dgm:prSet/>
      <dgm:spPr/>
      <dgm:t>
        <a:bodyPr/>
        <a:lstStyle/>
        <a:p>
          <a:endParaRPr lang="en-US"/>
        </a:p>
      </dgm:t>
    </dgm:pt>
    <dgm:pt modelId="{81D1261D-7D82-4036-870C-6A1FF81F52CB}">
      <dgm:prSet phldrT="[Text]" custT="1"/>
      <dgm:spPr/>
      <dgm:t>
        <a:bodyPr/>
        <a:lstStyle/>
        <a:p>
          <a:r>
            <a:rPr lang="en-US" sz="1100" dirty="0" smtClean="0"/>
            <a:t>Social work referral and notify OB provider</a:t>
          </a:r>
          <a:endParaRPr lang="en-US" sz="1100" dirty="0"/>
        </a:p>
      </dgm:t>
    </dgm:pt>
    <dgm:pt modelId="{193C5832-34F4-4DC5-AC0B-94C67F30DB26}" type="parTrans" cxnId="{F6815898-01F4-45A9-A390-EDC6D5A1E431}">
      <dgm:prSet/>
      <dgm:spPr/>
      <dgm:t>
        <a:bodyPr/>
        <a:lstStyle/>
        <a:p>
          <a:endParaRPr lang="en-US"/>
        </a:p>
      </dgm:t>
    </dgm:pt>
    <dgm:pt modelId="{8B78FC1C-C182-435F-96BE-1588DB64070D}" type="sibTrans" cxnId="{F6815898-01F4-45A9-A390-EDC6D5A1E431}">
      <dgm:prSet/>
      <dgm:spPr/>
      <dgm:t>
        <a:bodyPr/>
        <a:lstStyle/>
        <a:p>
          <a:endParaRPr lang="en-US"/>
        </a:p>
      </dgm:t>
    </dgm:pt>
    <dgm:pt modelId="{1ADD936F-9A2B-4531-8535-4E4461654181}">
      <dgm:prSet phldrT="[Text]" custT="1"/>
      <dgm:spPr>
        <a:solidFill>
          <a:schemeClr val="accent5">
            <a:lumMod val="60000"/>
            <a:lumOff val="40000"/>
          </a:schemeClr>
        </a:solidFill>
      </dgm:spPr>
      <dgm:t>
        <a:bodyPr/>
        <a:lstStyle/>
        <a:p>
          <a:r>
            <a:rPr lang="en-US" sz="3200" dirty="0" smtClean="0">
              <a:solidFill>
                <a:schemeClr val="bg1"/>
              </a:solidFill>
            </a:rPr>
            <a:t>EPDS Score </a:t>
          </a:r>
          <a:r>
            <a:rPr lang="en-US" sz="3200" u="sng" dirty="0" smtClean="0">
              <a:solidFill>
                <a:schemeClr val="bg1"/>
              </a:solidFill>
            </a:rPr>
            <a:t>&gt;</a:t>
          </a:r>
          <a:r>
            <a:rPr lang="en-US" sz="3200" dirty="0" smtClean="0">
              <a:solidFill>
                <a:schemeClr val="bg1"/>
              </a:solidFill>
            </a:rPr>
            <a:t>13</a:t>
          </a:r>
          <a:endParaRPr lang="en-US" sz="3200" dirty="0">
            <a:solidFill>
              <a:schemeClr val="bg1"/>
            </a:solidFill>
          </a:endParaRPr>
        </a:p>
      </dgm:t>
    </dgm:pt>
    <dgm:pt modelId="{A4974CD4-0C3B-4D5E-818A-763D437346F7}" type="parTrans" cxnId="{15ADA5ED-C6DA-4661-9C05-14B584C6CD10}">
      <dgm:prSet/>
      <dgm:spPr/>
      <dgm:t>
        <a:bodyPr/>
        <a:lstStyle/>
        <a:p>
          <a:endParaRPr lang="en-US"/>
        </a:p>
      </dgm:t>
    </dgm:pt>
    <dgm:pt modelId="{41A24C3B-B319-492B-9098-07C741171169}" type="sibTrans" cxnId="{15ADA5ED-C6DA-4661-9C05-14B584C6CD10}">
      <dgm:prSet/>
      <dgm:spPr/>
      <dgm:t>
        <a:bodyPr/>
        <a:lstStyle/>
        <a:p>
          <a:endParaRPr lang="en-US"/>
        </a:p>
      </dgm:t>
    </dgm:pt>
    <dgm:pt modelId="{139DE928-BB00-464A-9B12-136660CB67A6}">
      <dgm:prSet phldrT="[Text]" custT="1"/>
      <dgm:spPr/>
      <dgm:t>
        <a:bodyPr/>
        <a:lstStyle/>
        <a:p>
          <a:r>
            <a:rPr lang="en-US" sz="1100" dirty="0" smtClean="0"/>
            <a:t>Positive screen- likely suffering from depression and/or anxiety</a:t>
          </a:r>
          <a:endParaRPr lang="en-US" sz="1100" dirty="0"/>
        </a:p>
      </dgm:t>
    </dgm:pt>
    <dgm:pt modelId="{FE05305E-6BD8-4E8F-9138-8DB75A5429D1}" type="parTrans" cxnId="{810F637D-7047-49C0-86A8-3CD972C9B5E5}">
      <dgm:prSet/>
      <dgm:spPr/>
      <dgm:t>
        <a:bodyPr/>
        <a:lstStyle/>
        <a:p>
          <a:endParaRPr lang="en-US"/>
        </a:p>
      </dgm:t>
    </dgm:pt>
    <dgm:pt modelId="{171BAC93-B3BA-4AEF-8182-2ECB24A352D6}" type="sibTrans" cxnId="{810F637D-7047-49C0-86A8-3CD972C9B5E5}">
      <dgm:prSet/>
      <dgm:spPr/>
      <dgm:t>
        <a:bodyPr/>
        <a:lstStyle/>
        <a:p>
          <a:endParaRPr lang="en-US"/>
        </a:p>
      </dgm:t>
    </dgm:pt>
    <dgm:pt modelId="{A862F330-DCB7-4EA4-918B-48E692DF70D0}">
      <dgm:prSet phldrT="[Text]" custT="1"/>
      <dgm:spPr/>
      <dgm:t>
        <a:bodyPr/>
        <a:lstStyle/>
        <a:p>
          <a:r>
            <a:rPr lang="en-US" sz="1100" dirty="0" smtClean="0"/>
            <a:t>Social work referral and notify OB provider</a:t>
          </a:r>
          <a:endParaRPr lang="en-US" sz="1100" dirty="0"/>
        </a:p>
      </dgm:t>
    </dgm:pt>
    <dgm:pt modelId="{3FA11E88-268A-4A9D-9F39-F3735FFC4DD1}" type="parTrans" cxnId="{32AEC2C8-97E8-4049-A36D-CCEC2FBB4773}">
      <dgm:prSet/>
      <dgm:spPr/>
      <dgm:t>
        <a:bodyPr/>
        <a:lstStyle/>
        <a:p>
          <a:endParaRPr lang="en-US"/>
        </a:p>
      </dgm:t>
    </dgm:pt>
    <dgm:pt modelId="{F1AA4118-BFC5-48CE-A7E0-76B54F2ED51B}" type="sibTrans" cxnId="{32AEC2C8-97E8-4049-A36D-CCEC2FBB4773}">
      <dgm:prSet/>
      <dgm:spPr/>
      <dgm:t>
        <a:bodyPr/>
        <a:lstStyle/>
        <a:p>
          <a:endParaRPr lang="en-US"/>
        </a:p>
      </dgm:t>
    </dgm:pt>
    <dgm:pt modelId="{335D4239-1B02-4831-B0AB-E059A96EB348}">
      <dgm:prSet custT="1"/>
      <dgm:spPr>
        <a:solidFill>
          <a:srgbClr val="FF0000"/>
        </a:solidFill>
      </dgm:spPr>
      <dgm:t>
        <a:bodyPr/>
        <a:lstStyle/>
        <a:p>
          <a:r>
            <a:rPr lang="en-US" sz="3200" dirty="0" smtClean="0"/>
            <a:t>  </a:t>
          </a:r>
          <a:r>
            <a:rPr lang="en-US" sz="2400" dirty="0" smtClean="0"/>
            <a:t>&gt;0 on Question #10</a:t>
          </a:r>
          <a:endParaRPr lang="en-US" sz="2400" dirty="0"/>
        </a:p>
      </dgm:t>
    </dgm:pt>
    <dgm:pt modelId="{13A75F47-31D3-4CC2-AD86-AA6449DF5BB1}" type="parTrans" cxnId="{5E32C309-F140-4FD2-9620-3D6B2F567209}">
      <dgm:prSet/>
      <dgm:spPr/>
      <dgm:t>
        <a:bodyPr/>
        <a:lstStyle/>
        <a:p>
          <a:endParaRPr lang="en-US"/>
        </a:p>
      </dgm:t>
    </dgm:pt>
    <dgm:pt modelId="{A46BBFAE-0F36-4FD7-BB8B-C2FB2628E4CA}" type="sibTrans" cxnId="{5E32C309-F140-4FD2-9620-3D6B2F567209}">
      <dgm:prSet/>
      <dgm:spPr/>
      <dgm:t>
        <a:bodyPr/>
        <a:lstStyle/>
        <a:p>
          <a:endParaRPr lang="en-US"/>
        </a:p>
      </dgm:t>
    </dgm:pt>
    <dgm:pt modelId="{C968DADA-3615-4FCF-9109-066C1B4C2DCC}">
      <dgm:prSet phldrT="[Text]" custT="1"/>
      <dgm:spPr/>
      <dgm:t>
        <a:bodyPr/>
        <a:lstStyle/>
        <a:p>
          <a:r>
            <a:rPr lang="en-US" sz="1100" dirty="0" smtClean="0"/>
            <a:t>Provide verbal &amp; written education about risks/incidence (</a:t>
          </a:r>
          <a:r>
            <a:rPr lang="en-US" sz="1100" b="1" dirty="0" smtClean="0"/>
            <a:t>Brochure</a:t>
          </a:r>
          <a:r>
            <a:rPr lang="en-US" sz="1100" dirty="0" smtClean="0"/>
            <a:t> available)</a:t>
          </a:r>
          <a:endParaRPr lang="en-US" sz="1100" dirty="0"/>
        </a:p>
      </dgm:t>
    </dgm:pt>
    <dgm:pt modelId="{B4FE9249-F8CA-4A45-8EE3-E16BBCCF7064}" type="parTrans" cxnId="{A34A1FCF-7537-4373-A903-9C53C8BA51CD}">
      <dgm:prSet/>
      <dgm:spPr/>
      <dgm:t>
        <a:bodyPr/>
        <a:lstStyle/>
        <a:p>
          <a:endParaRPr lang="en-US"/>
        </a:p>
      </dgm:t>
    </dgm:pt>
    <dgm:pt modelId="{7858E39B-F4D9-420D-9226-3353FEAA7C61}" type="sibTrans" cxnId="{A34A1FCF-7537-4373-A903-9C53C8BA51CD}">
      <dgm:prSet/>
      <dgm:spPr/>
      <dgm:t>
        <a:bodyPr/>
        <a:lstStyle/>
        <a:p>
          <a:endParaRPr lang="en-US"/>
        </a:p>
      </dgm:t>
    </dgm:pt>
    <dgm:pt modelId="{AB191DAE-EF67-4D08-AACF-4939A3F458CC}">
      <dgm:prSet phldrT="[Text]" custT="1"/>
      <dgm:spPr/>
      <dgm:t>
        <a:bodyPr/>
        <a:lstStyle/>
        <a:p>
          <a:r>
            <a:rPr lang="en-US" sz="1100" dirty="0" smtClean="0"/>
            <a:t>Discuss results and provide education</a:t>
          </a:r>
          <a:endParaRPr lang="en-US" sz="1100" dirty="0"/>
        </a:p>
      </dgm:t>
    </dgm:pt>
    <dgm:pt modelId="{39F67576-F2B4-4D0A-A439-9CAC9CB8710C}" type="parTrans" cxnId="{4BFBE043-9DD4-4944-B08E-90A20DA9629F}">
      <dgm:prSet/>
      <dgm:spPr/>
      <dgm:t>
        <a:bodyPr/>
        <a:lstStyle/>
        <a:p>
          <a:endParaRPr lang="en-US"/>
        </a:p>
      </dgm:t>
    </dgm:pt>
    <dgm:pt modelId="{889C4F0C-7002-4D9A-A21B-256FA0ADAFF0}" type="sibTrans" cxnId="{4BFBE043-9DD4-4944-B08E-90A20DA9629F}">
      <dgm:prSet/>
      <dgm:spPr/>
      <dgm:t>
        <a:bodyPr/>
        <a:lstStyle/>
        <a:p>
          <a:endParaRPr lang="en-US"/>
        </a:p>
      </dgm:t>
    </dgm:pt>
    <dgm:pt modelId="{EFE20DC6-DA3C-473E-8DDE-F2BBEC6FBA55}">
      <dgm:prSet phldrT="[Text]" custT="1"/>
      <dgm:spPr/>
      <dgm:t>
        <a:bodyPr/>
        <a:lstStyle/>
        <a:p>
          <a:r>
            <a:rPr lang="en-US" sz="1100" dirty="0" smtClean="0"/>
            <a:t>Social worker – screen for additional needs</a:t>
          </a:r>
          <a:endParaRPr lang="en-US" sz="1100" dirty="0"/>
        </a:p>
      </dgm:t>
    </dgm:pt>
    <dgm:pt modelId="{974E59E3-B9E8-4659-BBC3-6766E900976E}" type="parTrans" cxnId="{65538D51-C944-40C9-AA8B-D42A4D036CA2}">
      <dgm:prSet/>
      <dgm:spPr/>
      <dgm:t>
        <a:bodyPr/>
        <a:lstStyle/>
        <a:p>
          <a:endParaRPr lang="en-US"/>
        </a:p>
      </dgm:t>
    </dgm:pt>
    <dgm:pt modelId="{61B8D3A3-E578-4954-9646-1C68A9597856}" type="sibTrans" cxnId="{65538D51-C944-40C9-AA8B-D42A4D036CA2}">
      <dgm:prSet/>
      <dgm:spPr/>
      <dgm:t>
        <a:bodyPr/>
        <a:lstStyle/>
        <a:p>
          <a:endParaRPr lang="en-US"/>
        </a:p>
      </dgm:t>
    </dgm:pt>
    <dgm:pt modelId="{2CD5865D-9260-4B15-B597-6877BDC7D87C}">
      <dgm:prSet phldrT="[Text]" custT="1"/>
      <dgm:spPr/>
      <dgm:t>
        <a:bodyPr/>
        <a:lstStyle/>
        <a:p>
          <a:r>
            <a:rPr lang="en-US" sz="1100" dirty="0" smtClean="0"/>
            <a:t>Discuss results and provide education</a:t>
          </a:r>
          <a:endParaRPr lang="en-US" sz="1100" dirty="0"/>
        </a:p>
      </dgm:t>
    </dgm:pt>
    <dgm:pt modelId="{39510A22-0BE0-484E-A962-C8E342D5880D}" type="parTrans" cxnId="{EA3FF32F-9FD7-42B4-AF00-829DB9784543}">
      <dgm:prSet/>
      <dgm:spPr/>
      <dgm:t>
        <a:bodyPr/>
        <a:lstStyle/>
        <a:p>
          <a:endParaRPr lang="en-US"/>
        </a:p>
      </dgm:t>
    </dgm:pt>
    <dgm:pt modelId="{D9627CE8-3C52-409E-B508-59C707884568}" type="sibTrans" cxnId="{EA3FF32F-9FD7-42B4-AF00-829DB9784543}">
      <dgm:prSet/>
      <dgm:spPr/>
      <dgm:t>
        <a:bodyPr/>
        <a:lstStyle/>
        <a:p>
          <a:endParaRPr lang="en-US"/>
        </a:p>
      </dgm:t>
    </dgm:pt>
    <dgm:pt modelId="{A96CA7B3-F3B3-4B52-9B09-E23454B7C8AB}">
      <dgm:prSet phldrT="[Text]" custT="1"/>
      <dgm:spPr/>
      <dgm:t>
        <a:bodyPr/>
        <a:lstStyle/>
        <a:p>
          <a:r>
            <a:rPr lang="en-US" sz="1100" dirty="0" smtClean="0"/>
            <a:t>Social worker – complete Maternal Child Assessment</a:t>
          </a:r>
          <a:endParaRPr lang="en-US" sz="1100" dirty="0"/>
        </a:p>
      </dgm:t>
    </dgm:pt>
    <dgm:pt modelId="{FFDBB97B-6FA0-40E9-84F1-7DEB1FBE3C6C}" type="parTrans" cxnId="{31F57FC2-DE55-4A49-BAF0-DB3E81EFEB6F}">
      <dgm:prSet/>
      <dgm:spPr/>
      <dgm:t>
        <a:bodyPr/>
        <a:lstStyle/>
        <a:p>
          <a:endParaRPr lang="en-US"/>
        </a:p>
      </dgm:t>
    </dgm:pt>
    <dgm:pt modelId="{EBF1269C-9378-4075-AAD2-D5A8BDEC9C50}" type="sibTrans" cxnId="{31F57FC2-DE55-4A49-BAF0-DB3E81EFEB6F}">
      <dgm:prSet/>
      <dgm:spPr/>
      <dgm:t>
        <a:bodyPr/>
        <a:lstStyle/>
        <a:p>
          <a:endParaRPr lang="en-US"/>
        </a:p>
      </dgm:t>
    </dgm:pt>
    <dgm:pt modelId="{C612C995-0BA7-482B-BBE4-DB12371FBFF6}" type="pres">
      <dgm:prSet presAssocID="{0BC9A0F2-1298-4FE1-B739-D535A868CB13}" presName="Name0" presStyleCnt="0">
        <dgm:presLayoutVars>
          <dgm:dir/>
          <dgm:animLvl val="lvl"/>
          <dgm:resizeHandles val="exact"/>
        </dgm:presLayoutVars>
      </dgm:prSet>
      <dgm:spPr/>
      <dgm:t>
        <a:bodyPr/>
        <a:lstStyle/>
        <a:p>
          <a:endParaRPr lang="en-US"/>
        </a:p>
      </dgm:t>
    </dgm:pt>
    <dgm:pt modelId="{6008D5A0-64DA-4265-BFAA-358407E2B140}" type="pres">
      <dgm:prSet presAssocID="{234B62B5-99D1-456D-9582-4C17EE9369A9}" presName="linNode" presStyleCnt="0"/>
      <dgm:spPr/>
    </dgm:pt>
    <dgm:pt modelId="{FB81568A-BD7D-4B5A-802A-961B15DB09F2}" type="pres">
      <dgm:prSet presAssocID="{234B62B5-99D1-456D-9582-4C17EE9369A9}" presName="parentText" presStyleLbl="node1" presStyleIdx="0" presStyleCnt="4">
        <dgm:presLayoutVars>
          <dgm:chMax val="1"/>
          <dgm:bulletEnabled val="1"/>
        </dgm:presLayoutVars>
      </dgm:prSet>
      <dgm:spPr/>
      <dgm:t>
        <a:bodyPr/>
        <a:lstStyle/>
        <a:p>
          <a:endParaRPr lang="en-US"/>
        </a:p>
      </dgm:t>
    </dgm:pt>
    <dgm:pt modelId="{8888E744-C81B-4C2C-8364-1191F3D54684}" type="pres">
      <dgm:prSet presAssocID="{234B62B5-99D1-456D-9582-4C17EE9369A9}" presName="descendantText" presStyleLbl="alignAccFollowNode1" presStyleIdx="0" presStyleCnt="3">
        <dgm:presLayoutVars>
          <dgm:bulletEnabled val="1"/>
        </dgm:presLayoutVars>
      </dgm:prSet>
      <dgm:spPr/>
      <dgm:t>
        <a:bodyPr/>
        <a:lstStyle/>
        <a:p>
          <a:endParaRPr lang="en-US"/>
        </a:p>
      </dgm:t>
    </dgm:pt>
    <dgm:pt modelId="{6A0582C5-D55F-4BB1-91A4-F8332BCFCE15}" type="pres">
      <dgm:prSet presAssocID="{597C8A2D-73CF-4082-B993-54E3C4C80A5B}" presName="sp" presStyleCnt="0"/>
      <dgm:spPr/>
    </dgm:pt>
    <dgm:pt modelId="{D2919E4F-92E5-4A04-BFAC-CA67A9C31125}" type="pres">
      <dgm:prSet presAssocID="{74C5EFE3-30B4-425C-B860-AF71BAE513CA}" presName="linNode" presStyleCnt="0"/>
      <dgm:spPr/>
    </dgm:pt>
    <dgm:pt modelId="{B18B283B-9D5D-4103-B45C-9EACFF233451}" type="pres">
      <dgm:prSet presAssocID="{74C5EFE3-30B4-425C-B860-AF71BAE513CA}" presName="parentText" presStyleLbl="node1" presStyleIdx="1" presStyleCnt="4">
        <dgm:presLayoutVars>
          <dgm:chMax val="1"/>
          <dgm:bulletEnabled val="1"/>
        </dgm:presLayoutVars>
      </dgm:prSet>
      <dgm:spPr/>
      <dgm:t>
        <a:bodyPr/>
        <a:lstStyle/>
        <a:p>
          <a:endParaRPr lang="en-US"/>
        </a:p>
      </dgm:t>
    </dgm:pt>
    <dgm:pt modelId="{91FE52C7-2371-41B1-B011-91E15BC8CA59}" type="pres">
      <dgm:prSet presAssocID="{74C5EFE3-30B4-425C-B860-AF71BAE513CA}" presName="descendantText" presStyleLbl="alignAccFollowNode1" presStyleIdx="1" presStyleCnt="3" custScaleY="123505">
        <dgm:presLayoutVars>
          <dgm:bulletEnabled val="1"/>
        </dgm:presLayoutVars>
      </dgm:prSet>
      <dgm:spPr/>
      <dgm:t>
        <a:bodyPr/>
        <a:lstStyle/>
        <a:p>
          <a:endParaRPr lang="en-US"/>
        </a:p>
      </dgm:t>
    </dgm:pt>
    <dgm:pt modelId="{EEACB384-CC2C-44AB-8F4C-8EF1F5DF51BD}" type="pres">
      <dgm:prSet presAssocID="{653FD399-C58C-422D-A78D-83D8DBA13815}" presName="sp" presStyleCnt="0"/>
      <dgm:spPr/>
    </dgm:pt>
    <dgm:pt modelId="{8CF75693-6421-410A-8B46-03B19E3DABB3}" type="pres">
      <dgm:prSet presAssocID="{1ADD936F-9A2B-4531-8535-4E4461654181}" presName="linNode" presStyleCnt="0"/>
      <dgm:spPr/>
    </dgm:pt>
    <dgm:pt modelId="{24102D4E-05B2-4C71-B940-5CDF1CB99DAC}" type="pres">
      <dgm:prSet presAssocID="{1ADD936F-9A2B-4531-8535-4E4461654181}" presName="parentText" presStyleLbl="node1" presStyleIdx="2" presStyleCnt="4">
        <dgm:presLayoutVars>
          <dgm:chMax val="1"/>
          <dgm:bulletEnabled val="1"/>
        </dgm:presLayoutVars>
      </dgm:prSet>
      <dgm:spPr/>
      <dgm:t>
        <a:bodyPr/>
        <a:lstStyle/>
        <a:p>
          <a:endParaRPr lang="en-US"/>
        </a:p>
      </dgm:t>
    </dgm:pt>
    <dgm:pt modelId="{AB385638-1B3C-41DA-8FB3-1BEFD1E5B799}" type="pres">
      <dgm:prSet presAssocID="{1ADD936F-9A2B-4531-8535-4E4461654181}" presName="descendantText" presStyleLbl="alignAccFollowNode1" presStyleIdx="2" presStyleCnt="3">
        <dgm:presLayoutVars>
          <dgm:bulletEnabled val="1"/>
        </dgm:presLayoutVars>
      </dgm:prSet>
      <dgm:spPr/>
      <dgm:t>
        <a:bodyPr/>
        <a:lstStyle/>
        <a:p>
          <a:endParaRPr lang="en-US"/>
        </a:p>
      </dgm:t>
    </dgm:pt>
    <dgm:pt modelId="{12FD7432-334B-4315-A0D2-8BE2D7F1C854}" type="pres">
      <dgm:prSet presAssocID="{41A24C3B-B319-492B-9098-07C741171169}" presName="sp" presStyleCnt="0"/>
      <dgm:spPr/>
    </dgm:pt>
    <dgm:pt modelId="{7C523916-C2DB-4D0F-B96F-63793FBBD335}" type="pres">
      <dgm:prSet presAssocID="{335D4239-1B02-4831-B0AB-E059A96EB348}" presName="linNode" presStyleCnt="0"/>
      <dgm:spPr/>
    </dgm:pt>
    <dgm:pt modelId="{AE6B8DE4-F8AC-4167-AA8F-4E54067377F6}" type="pres">
      <dgm:prSet presAssocID="{335D4239-1B02-4831-B0AB-E059A96EB348}" presName="parentText" presStyleLbl="node1" presStyleIdx="3" presStyleCnt="4">
        <dgm:presLayoutVars>
          <dgm:chMax val="1"/>
          <dgm:bulletEnabled val="1"/>
        </dgm:presLayoutVars>
      </dgm:prSet>
      <dgm:spPr/>
      <dgm:t>
        <a:bodyPr/>
        <a:lstStyle/>
        <a:p>
          <a:endParaRPr lang="en-US"/>
        </a:p>
      </dgm:t>
    </dgm:pt>
  </dgm:ptLst>
  <dgm:cxnLst>
    <dgm:cxn modelId="{31F57FC2-DE55-4A49-BAF0-DB3E81EFEB6F}" srcId="{1ADD936F-9A2B-4531-8535-4E4461654181}" destId="{A96CA7B3-F3B3-4B52-9B09-E23454B7C8AB}" srcOrd="3" destOrd="0" parTransId="{FFDBB97B-6FA0-40E9-84F1-7DEB1FBE3C6C}" sibTransId="{EBF1269C-9378-4075-AAD2-D5A8BDEC9C50}"/>
    <dgm:cxn modelId="{A5A8533F-92F1-4427-907A-ACC894A28542}" type="presOf" srcId="{2CD5865D-9260-4B15-B597-6877BDC7D87C}" destId="{AB385638-1B3C-41DA-8FB3-1BEFD1E5B799}" srcOrd="0" destOrd="1" presId="urn:microsoft.com/office/officeart/2005/8/layout/vList5"/>
    <dgm:cxn modelId="{91F85BD5-7DCD-467F-89DB-A8A0966D4BD3}" type="presOf" srcId="{A3DA9CEB-AE94-4AF5-A27B-571F1FA0C050}" destId="{8888E744-C81B-4C2C-8364-1191F3D54684}" srcOrd="0" destOrd="0" presId="urn:microsoft.com/office/officeart/2005/8/layout/vList5"/>
    <dgm:cxn modelId="{260A9D6C-1A76-48B9-826A-085C50A02782}" type="presOf" srcId="{0BC9A0F2-1298-4FE1-B739-D535A868CB13}" destId="{C612C995-0BA7-482B-BBE4-DB12371FBFF6}" srcOrd="0" destOrd="0" presId="urn:microsoft.com/office/officeart/2005/8/layout/vList5"/>
    <dgm:cxn modelId="{D98A8A1E-9396-4283-A517-75E825E84564}" type="presOf" srcId="{A96CA7B3-F3B3-4B52-9B09-E23454B7C8AB}" destId="{AB385638-1B3C-41DA-8FB3-1BEFD1E5B799}" srcOrd="0" destOrd="3" presId="urn:microsoft.com/office/officeart/2005/8/layout/vList5"/>
    <dgm:cxn modelId="{33B83455-136C-47B5-A9B4-B63F80E814FE}" srcId="{74C5EFE3-30B4-425C-B860-AF71BAE513CA}" destId="{8A4F3F59-0E8F-47DB-BD1B-6DF9E788F8E7}" srcOrd="0" destOrd="0" parTransId="{9B16D938-5DCB-4819-A93C-3280B19A9FDD}" sibTransId="{33030DF6-4024-42B9-8BE7-0481E5F17AAC}"/>
    <dgm:cxn modelId="{5E32C309-F140-4FD2-9620-3D6B2F567209}" srcId="{0BC9A0F2-1298-4FE1-B739-D535A868CB13}" destId="{335D4239-1B02-4831-B0AB-E059A96EB348}" srcOrd="3" destOrd="0" parTransId="{13A75F47-31D3-4CC2-AD86-AA6449DF5BB1}" sibTransId="{A46BBFAE-0F36-4FD7-BB8B-C2FB2628E4CA}"/>
    <dgm:cxn modelId="{5C30641D-EF83-4314-9827-A7C4465D9B58}" type="presOf" srcId="{1ADD936F-9A2B-4531-8535-4E4461654181}" destId="{24102D4E-05B2-4C71-B940-5CDF1CB99DAC}" srcOrd="0" destOrd="0" presId="urn:microsoft.com/office/officeart/2005/8/layout/vList5"/>
    <dgm:cxn modelId="{D929673C-F044-4487-8683-B8AAF81B3EF9}" type="presOf" srcId="{81D1261D-7D82-4036-870C-6A1FF81F52CB}" destId="{91FE52C7-2371-41B1-B011-91E15BC8CA59}" srcOrd="0" destOrd="2" presId="urn:microsoft.com/office/officeart/2005/8/layout/vList5"/>
    <dgm:cxn modelId="{0B6167C4-5534-4869-8A64-8171F661434A}" srcId="{234B62B5-99D1-456D-9582-4C17EE9369A9}" destId="{A3DA9CEB-AE94-4AF5-A27B-571F1FA0C050}" srcOrd="0" destOrd="0" parTransId="{8DF65A86-6F4F-437D-8DC3-AB6F9BC3F049}" sibTransId="{1BC8C757-0007-4502-B400-2395AEDE7B8F}"/>
    <dgm:cxn modelId="{230B6A45-77B0-4B46-A5AB-E5684B6FA674}" type="presOf" srcId="{74C5EFE3-30B4-425C-B860-AF71BAE513CA}" destId="{B18B283B-9D5D-4103-B45C-9EACFF233451}" srcOrd="0" destOrd="0" presId="urn:microsoft.com/office/officeart/2005/8/layout/vList5"/>
    <dgm:cxn modelId="{01F47DAE-5CC1-4926-97B6-DA8DD7F2DA42}" type="presOf" srcId="{139DE928-BB00-464A-9B12-136660CB67A6}" destId="{AB385638-1B3C-41DA-8FB3-1BEFD1E5B799}" srcOrd="0" destOrd="0" presId="urn:microsoft.com/office/officeart/2005/8/layout/vList5"/>
    <dgm:cxn modelId="{F94E9062-D3CC-4B46-9929-54CE6230C5B4}" type="presOf" srcId="{335D4239-1B02-4831-B0AB-E059A96EB348}" destId="{AE6B8DE4-F8AC-4167-AA8F-4E54067377F6}" srcOrd="0" destOrd="0" presId="urn:microsoft.com/office/officeart/2005/8/layout/vList5"/>
    <dgm:cxn modelId="{3CD93D55-9FED-414C-B685-29588CD5BC3A}" srcId="{0BC9A0F2-1298-4FE1-B739-D535A868CB13}" destId="{234B62B5-99D1-456D-9582-4C17EE9369A9}" srcOrd="0" destOrd="0" parTransId="{DBB6E544-7141-40ED-A26A-85EAADAB7141}" sibTransId="{597C8A2D-73CF-4082-B993-54E3C4C80A5B}"/>
    <dgm:cxn modelId="{C231C1D2-EBD5-47FB-8CAD-8002611CBC99}" type="presOf" srcId="{EFE20DC6-DA3C-473E-8DDE-F2BBEC6FBA55}" destId="{91FE52C7-2371-41B1-B011-91E15BC8CA59}" srcOrd="0" destOrd="3" presId="urn:microsoft.com/office/officeart/2005/8/layout/vList5"/>
    <dgm:cxn modelId="{4BFBE043-9DD4-4944-B08E-90A20DA9629F}" srcId="{74C5EFE3-30B4-425C-B860-AF71BAE513CA}" destId="{AB191DAE-EF67-4D08-AACF-4939A3F458CC}" srcOrd="1" destOrd="0" parTransId="{39F67576-F2B4-4D0A-A439-9CAC9CB8710C}" sibTransId="{889C4F0C-7002-4D9A-A21B-256FA0ADAFF0}"/>
    <dgm:cxn modelId="{1B2CBEB3-D70B-4C75-A6B6-CA1DC45B0D64}" type="presOf" srcId="{AB191DAE-EF67-4D08-AACF-4939A3F458CC}" destId="{91FE52C7-2371-41B1-B011-91E15BC8CA59}" srcOrd="0" destOrd="1" presId="urn:microsoft.com/office/officeart/2005/8/layout/vList5"/>
    <dgm:cxn modelId="{32AEC2C8-97E8-4049-A36D-CCEC2FBB4773}" srcId="{1ADD936F-9A2B-4531-8535-4E4461654181}" destId="{A862F330-DCB7-4EA4-918B-48E692DF70D0}" srcOrd="2" destOrd="0" parTransId="{3FA11E88-268A-4A9D-9F39-F3735FFC4DD1}" sibTransId="{F1AA4118-BFC5-48CE-A7E0-76B54F2ED51B}"/>
    <dgm:cxn modelId="{65538D51-C944-40C9-AA8B-D42A4D036CA2}" srcId="{74C5EFE3-30B4-425C-B860-AF71BAE513CA}" destId="{EFE20DC6-DA3C-473E-8DDE-F2BBEC6FBA55}" srcOrd="3" destOrd="0" parTransId="{974E59E3-B9E8-4659-BBC3-6766E900976E}" sibTransId="{61B8D3A3-E578-4954-9646-1C68A9597856}"/>
    <dgm:cxn modelId="{2A0DBF01-BFFB-467B-AA98-37F46BFFDB72}" type="presOf" srcId="{C968DADA-3615-4FCF-9109-066C1B4C2DCC}" destId="{8888E744-C81B-4C2C-8364-1191F3D54684}" srcOrd="0" destOrd="1" presId="urn:microsoft.com/office/officeart/2005/8/layout/vList5"/>
    <dgm:cxn modelId="{34CDD565-4A15-4B94-80AB-B7719182A507}" type="presOf" srcId="{A862F330-DCB7-4EA4-918B-48E692DF70D0}" destId="{AB385638-1B3C-41DA-8FB3-1BEFD1E5B799}" srcOrd="0" destOrd="2" presId="urn:microsoft.com/office/officeart/2005/8/layout/vList5"/>
    <dgm:cxn modelId="{306DAB0F-570B-4109-AF77-58AFD389CD69}" type="presOf" srcId="{3D5E5B15-13FD-4A04-818C-733455A28017}" destId="{8888E744-C81B-4C2C-8364-1191F3D54684}" srcOrd="0" destOrd="2" presId="urn:microsoft.com/office/officeart/2005/8/layout/vList5"/>
    <dgm:cxn modelId="{7A03C995-61E3-46BC-8D91-F3717E89FAF4}" type="presOf" srcId="{234B62B5-99D1-456D-9582-4C17EE9369A9}" destId="{FB81568A-BD7D-4B5A-802A-961B15DB09F2}" srcOrd="0" destOrd="0" presId="urn:microsoft.com/office/officeart/2005/8/layout/vList5"/>
    <dgm:cxn modelId="{EA3FF32F-9FD7-42B4-AF00-829DB9784543}" srcId="{1ADD936F-9A2B-4531-8535-4E4461654181}" destId="{2CD5865D-9260-4B15-B597-6877BDC7D87C}" srcOrd="1" destOrd="0" parTransId="{39510A22-0BE0-484E-A962-C8E342D5880D}" sibTransId="{D9627CE8-3C52-409E-B508-59C707884568}"/>
    <dgm:cxn modelId="{C3AE3660-8B6A-42F8-A9CF-0A32F0923FCB}" srcId="{234B62B5-99D1-456D-9582-4C17EE9369A9}" destId="{3D5E5B15-13FD-4A04-818C-733455A28017}" srcOrd="2" destOrd="0" parTransId="{DA5FB481-A29F-4DA0-B0B3-472E080DEC26}" sibTransId="{555B9317-91A9-4E5F-B317-0CBE8DD3C479}"/>
    <dgm:cxn modelId="{15ADA5ED-C6DA-4661-9C05-14B584C6CD10}" srcId="{0BC9A0F2-1298-4FE1-B739-D535A868CB13}" destId="{1ADD936F-9A2B-4531-8535-4E4461654181}" srcOrd="2" destOrd="0" parTransId="{A4974CD4-0C3B-4D5E-818A-763D437346F7}" sibTransId="{41A24C3B-B319-492B-9098-07C741171169}"/>
    <dgm:cxn modelId="{810F637D-7047-49C0-86A8-3CD972C9B5E5}" srcId="{1ADD936F-9A2B-4531-8535-4E4461654181}" destId="{139DE928-BB00-464A-9B12-136660CB67A6}" srcOrd="0" destOrd="0" parTransId="{FE05305E-6BD8-4E8F-9138-8DB75A5429D1}" sibTransId="{171BAC93-B3BA-4AEF-8182-2ECB24A352D6}"/>
    <dgm:cxn modelId="{F6815898-01F4-45A9-A390-EDC6D5A1E431}" srcId="{74C5EFE3-30B4-425C-B860-AF71BAE513CA}" destId="{81D1261D-7D82-4036-870C-6A1FF81F52CB}" srcOrd="2" destOrd="0" parTransId="{193C5832-34F4-4DC5-AC0B-94C67F30DB26}" sibTransId="{8B78FC1C-C182-435F-96BE-1588DB64070D}"/>
    <dgm:cxn modelId="{23087098-E7C3-48EB-BC0E-3C1D699F5684}" srcId="{0BC9A0F2-1298-4FE1-B739-D535A868CB13}" destId="{74C5EFE3-30B4-425C-B860-AF71BAE513CA}" srcOrd="1" destOrd="0" parTransId="{F1ADF8DD-A218-4660-A200-4A69DC982DB9}" sibTransId="{653FD399-C58C-422D-A78D-83D8DBA13815}"/>
    <dgm:cxn modelId="{5CD876E5-9D86-4F14-803D-6BB3927AE622}" type="presOf" srcId="{8A4F3F59-0E8F-47DB-BD1B-6DF9E788F8E7}" destId="{91FE52C7-2371-41B1-B011-91E15BC8CA59}" srcOrd="0" destOrd="0" presId="urn:microsoft.com/office/officeart/2005/8/layout/vList5"/>
    <dgm:cxn modelId="{A34A1FCF-7537-4373-A903-9C53C8BA51CD}" srcId="{234B62B5-99D1-456D-9582-4C17EE9369A9}" destId="{C968DADA-3615-4FCF-9109-066C1B4C2DCC}" srcOrd="1" destOrd="0" parTransId="{B4FE9249-F8CA-4A45-8EE3-E16BBCCF7064}" sibTransId="{7858E39B-F4D9-420D-9226-3353FEAA7C61}"/>
    <dgm:cxn modelId="{2B81B8F7-5EDB-4962-9D33-EECC3D24983A}" type="presParOf" srcId="{C612C995-0BA7-482B-BBE4-DB12371FBFF6}" destId="{6008D5A0-64DA-4265-BFAA-358407E2B140}" srcOrd="0" destOrd="0" presId="urn:microsoft.com/office/officeart/2005/8/layout/vList5"/>
    <dgm:cxn modelId="{88936382-ED0E-43FB-B3E5-841A646FAE8D}" type="presParOf" srcId="{6008D5A0-64DA-4265-BFAA-358407E2B140}" destId="{FB81568A-BD7D-4B5A-802A-961B15DB09F2}" srcOrd="0" destOrd="0" presId="urn:microsoft.com/office/officeart/2005/8/layout/vList5"/>
    <dgm:cxn modelId="{E41D9758-4FDA-4DF6-B793-4847BB356BC0}" type="presParOf" srcId="{6008D5A0-64DA-4265-BFAA-358407E2B140}" destId="{8888E744-C81B-4C2C-8364-1191F3D54684}" srcOrd="1" destOrd="0" presId="urn:microsoft.com/office/officeart/2005/8/layout/vList5"/>
    <dgm:cxn modelId="{30C8A421-4EC3-4A9B-8A6D-A93744C52677}" type="presParOf" srcId="{C612C995-0BA7-482B-BBE4-DB12371FBFF6}" destId="{6A0582C5-D55F-4BB1-91A4-F8332BCFCE15}" srcOrd="1" destOrd="0" presId="urn:microsoft.com/office/officeart/2005/8/layout/vList5"/>
    <dgm:cxn modelId="{1D26161F-85B7-4217-8593-D1975B57808B}" type="presParOf" srcId="{C612C995-0BA7-482B-BBE4-DB12371FBFF6}" destId="{D2919E4F-92E5-4A04-BFAC-CA67A9C31125}" srcOrd="2" destOrd="0" presId="urn:microsoft.com/office/officeart/2005/8/layout/vList5"/>
    <dgm:cxn modelId="{95702F15-3880-4EAE-BFD0-F59A32BC204E}" type="presParOf" srcId="{D2919E4F-92E5-4A04-BFAC-CA67A9C31125}" destId="{B18B283B-9D5D-4103-B45C-9EACFF233451}" srcOrd="0" destOrd="0" presId="urn:microsoft.com/office/officeart/2005/8/layout/vList5"/>
    <dgm:cxn modelId="{77F5196D-99C2-4283-B086-1AF222AA2B45}" type="presParOf" srcId="{D2919E4F-92E5-4A04-BFAC-CA67A9C31125}" destId="{91FE52C7-2371-41B1-B011-91E15BC8CA59}" srcOrd="1" destOrd="0" presId="urn:microsoft.com/office/officeart/2005/8/layout/vList5"/>
    <dgm:cxn modelId="{888A53FF-6362-456E-8E42-7D4AA155ADE5}" type="presParOf" srcId="{C612C995-0BA7-482B-BBE4-DB12371FBFF6}" destId="{EEACB384-CC2C-44AB-8F4C-8EF1F5DF51BD}" srcOrd="3" destOrd="0" presId="urn:microsoft.com/office/officeart/2005/8/layout/vList5"/>
    <dgm:cxn modelId="{62346DE1-6489-4E39-9F78-7DA28391C5F3}" type="presParOf" srcId="{C612C995-0BA7-482B-BBE4-DB12371FBFF6}" destId="{8CF75693-6421-410A-8B46-03B19E3DABB3}" srcOrd="4" destOrd="0" presId="urn:microsoft.com/office/officeart/2005/8/layout/vList5"/>
    <dgm:cxn modelId="{CB3C6054-5244-4D1F-9531-84355D72540E}" type="presParOf" srcId="{8CF75693-6421-410A-8B46-03B19E3DABB3}" destId="{24102D4E-05B2-4C71-B940-5CDF1CB99DAC}" srcOrd="0" destOrd="0" presId="urn:microsoft.com/office/officeart/2005/8/layout/vList5"/>
    <dgm:cxn modelId="{D9DBE311-4EC2-499B-8875-F5C9573A20F0}" type="presParOf" srcId="{8CF75693-6421-410A-8B46-03B19E3DABB3}" destId="{AB385638-1B3C-41DA-8FB3-1BEFD1E5B799}" srcOrd="1" destOrd="0" presId="urn:microsoft.com/office/officeart/2005/8/layout/vList5"/>
    <dgm:cxn modelId="{67043ADB-CBE7-44AA-9BF3-F78120CB6C82}" type="presParOf" srcId="{C612C995-0BA7-482B-BBE4-DB12371FBFF6}" destId="{12FD7432-334B-4315-A0D2-8BE2D7F1C854}" srcOrd="5" destOrd="0" presId="urn:microsoft.com/office/officeart/2005/8/layout/vList5"/>
    <dgm:cxn modelId="{4E0C6B5F-3471-4DBF-86CA-D13F73A9C3D1}" type="presParOf" srcId="{C612C995-0BA7-482B-BBE4-DB12371FBFF6}" destId="{7C523916-C2DB-4D0F-B96F-63793FBBD335}" srcOrd="6" destOrd="0" presId="urn:microsoft.com/office/officeart/2005/8/layout/vList5"/>
    <dgm:cxn modelId="{6E8A155A-79CF-4430-B7F2-422704ACD868}" type="presParOf" srcId="{7C523916-C2DB-4D0F-B96F-63793FBBD335}" destId="{AE6B8DE4-F8AC-4167-AA8F-4E54067377F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0.37037</cdr:x>
      <cdr:y>0.21887</cdr:y>
    </cdr:from>
    <cdr:to>
      <cdr:x>0.43519</cdr:x>
      <cdr:y>0.26938</cdr:y>
    </cdr:to>
    <cdr:sp macro="" textlink="">
      <cdr:nvSpPr>
        <cdr:cNvPr id="2" name="TextBox 1"/>
        <cdr:cNvSpPr txBox="1"/>
      </cdr:nvSpPr>
      <cdr:spPr>
        <a:xfrm xmlns:a="http://schemas.openxmlformats.org/drawingml/2006/main">
          <a:off x="3048000" y="990600"/>
          <a:ext cx="533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dirty="0" smtClean="0">
              <a:solidFill>
                <a:schemeClr val="bg1"/>
              </a:solidFill>
            </a:rPr>
            <a:t>CNM’s</a:t>
          </a:r>
          <a:endParaRPr lang="en-US" sz="1000" b="1" dirty="0">
            <a:solidFill>
              <a:schemeClr val="bg1"/>
            </a:solidFill>
          </a:endParaRPr>
        </a:p>
      </cdr:txBody>
    </cdr:sp>
  </cdr:relSizeAnchor>
  <cdr:relSizeAnchor xmlns:cdr="http://schemas.openxmlformats.org/drawingml/2006/chartDrawing">
    <cdr:from>
      <cdr:x>0.44444</cdr:x>
      <cdr:y>0.28622</cdr:y>
    </cdr:from>
    <cdr:to>
      <cdr:x>0.55556</cdr:x>
      <cdr:y>0.33672</cdr:y>
    </cdr:to>
    <cdr:sp macro="" textlink="">
      <cdr:nvSpPr>
        <cdr:cNvPr id="3" name="TextBox 2"/>
        <cdr:cNvSpPr txBox="1"/>
      </cdr:nvSpPr>
      <cdr:spPr>
        <a:xfrm xmlns:a="http://schemas.openxmlformats.org/drawingml/2006/main">
          <a:off x="3657600" y="1295400"/>
          <a:ext cx="914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0.4537</cdr:x>
      <cdr:y>0.25254</cdr:y>
    </cdr:from>
    <cdr:to>
      <cdr:x>0.57407</cdr:x>
      <cdr:y>0.33672</cdr:y>
    </cdr:to>
    <cdr:sp macro="" textlink="">
      <cdr:nvSpPr>
        <cdr:cNvPr id="4" name="TextBox 3"/>
        <cdr:cNvSpPr txBox="1"/>
      </cdr:nvSpPr>
      <cdr:spPr>
        <a:xfrm xmlns:a="http://schemas.openxmlformats.org/drawingml/2006/main">
          <a:off x="3733800" y="1143000"/>
          <a:ext cx="990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dirty="0" smtClean="0">
              <a:solidFill>
                <a:schemeClr val="bg1"/>
              </a:solidFill>
            </a:rPr>
            <a:t>MDs/DOs</a:t>
          </a:r>
          <a:endParaRPr lang="en-US" sz="1000" b="1" dirty="0">
            <a:solidFill>
              <a:schemeClr val="bg1"/>
            </a:solidFill>
          </a:endParaRPr>
        </a:p>
      </cdr:txBody>
    </cdr:sp>
  </cdr:relSizeAnchor>
  <cdr:relSizeAnchor xmlns:cdr="http://schemas.openxmlformats.org/drawingml/2006/chartDrawing">
    <cdr:from>
      <cdr:x>0.4537</cdr:x>
      <cdr:y>0.40407</cdr:y>
    </cdr:from>
    <cdr:to>
      <cdr:x>0.63889</cdr:x>
      <cdr:y>0.43774</cdr:y>
    </cdr:to>
    <cdr:sp macro="" textlink="">
      <cdr:nvSpPr>
        <cdr:cNvPr id="5" name="TextBox 4"/>
        <cdr:cNvSpPr txBox="1"/>
      </cdr:nvSpPr>
      <cdr:spPr>
        <a:xfrm xmlns:a="http://schemas.openxmlformats.org/drawingml/2006/main">
          <a:off x="3733800" y="1828800"/>
          <a:ext cx="1524000" cy="152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cdr:x>
      <cdr:y>0.38723</cdr:y>
    </cdr:from>
    <cdr:to>
      <cdr:x>0.63889</cdr:x>
      <cdr:y>0.43774</cdr:y>
    </cdr:to>
    <cdr:sp macro="" textlink="">
      <cdr:nvSpPr>
        <cdr:cNvPr id="6" name="TextBox 5"/>
        <cdr:cNvSpPr txBox="1"/>
      </cdr:nvSpPr>
      <cdr:spPr>
        <a:xfrm xmlns:a="http://schemas.openxmlformats.org/drawingml/2006/main">
          <a:off x="4114800" y="1752600"/>
          <a:ext cx="1143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dirty="0" smtClean="0">
              <a:solidFill>
                <a:schemeClr val="bg1"/>
              </a:solidFill>
            </a:rPr>
            <a:t>Clinician’s</a:t>
          </a:r>
          <a:endParaRPr lang="en-US" sz="1000" b="1" dirty="0">
            <a:solidFill>
              <a:schemeClr val="bg1"/>
            </a:solidFill>
          </a:endParaRPr>
        </a:p>
      </cdr:txBody>
    </cdr:sp>
  </cdr:relSizeAnchor>
  <cdr:relSizeAnchor xmlns:cdr="http://schemas.openxmlformats.org/drawingml/2006/chartDrawing">
    <cdr:from>
      <cdr:x>0.57407</cdr:x>
      <cdr:y>0.50509</cdr:y>
    </cdr:from>
    <cdr:to>
      <cdr:x>0.63889</cdr:x>
      <cdr:y>0.58927</cdr:y>
    </cdr:to>
    <cdr:sp macro="" textlink="">
      <cdr:nvSpPr>
        <cdr:cNvPr id="7" name="TextBox 6"/>
        <cdr:cNvSpPr txBox="1"/>
      </cdr:nvSpPr>
      <cdr:spPr>
        <a:xfrm xmlns:a="http://schemas.openxmlformats.org/drawingml/2006/main">
          <a:off x="4724366" y="2286018"/>
          <a:ext cx="533443" cy="3809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0.76852</cdr:x>
      <cdr:y>0.06734</cdr:y>
    </cdr:from>
    <cdr:to>
      <cdr:x>0.87963</cdr:x>
      <cdr:y>0.26938</cdr:y>
    </cdr:to>
    <cdr:sp macro="" textlink="">
      <cdr:nvSpPr>
        <cdr:cNvPr id="8" name="TextBox 7"/>
        <cdr:cNvSpPr txBox="1"/>
      </cdr:nvSpPr>
      <cdr:spPr>
        <a:xfrm xmlns:a="http://schemas.openxmlformats.org/drawingml/2006/main">
          <a:off x="6324600" y="304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0.34259</cdr:x>
      <cdr:y>0.57243</cdr:y>
    </cdr:from>
    <cdr:to>
      <cdr:x>0.53704</cdr:x>
      <cdr:y>0.63978</cdr:y>
    </cdr:to>
    <cdr:sp macro="" textlink="">
      <cdr:nvSpPr>
        <cdr:cNvPr id="9" name="TextBox 8"/>
        <cdr:cNvSpPr txBox="1"/>
      </cdr:nvSpPr>
      <cdr:spPr>
        <a:xfrm xmlns:a="http://schemas.openxmlformats.org/drawingml/2006/main">
          <a:off x="2819400" y="2590800"/>
          <a:ext cx="1600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0.38889</cdr:x>
      <cdr:y>0.52192</cdr:y>
    </cdr:from>
    <cdr:to>
      <cdr:x>0.44444</cdr:x>
      <cdr:y>0.57243</cdr:y>
    </cdr:to>
    <cdr:sp macro="" textlink="">
      <cdr:nvSpPr>
        <cdr:cNvPr id="10" name="TextBox 9"/>
        <cdr:cNvSpPr txBox="1"/>
      </cdr:nvSpPr>
      <cdr:spPr>
        <a:xfrm xmlns:a="http://schemas.openxmlformats.org/drawingml/2006/main">
          <a:off x="3200400" y="2362200"/>
          <a:ext cx="4572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dirty="0" smtClean="0">
              <a:solidFill>
                <a:schemeClr val="bg1"/>
              </a:solidFill>
            </a:rPr>
            <a:t>RNs</a:t>
          </a:r>
          <a:endParaRPr lang="en-US" sz="1000" b="1" dirty="0">
            <a:solidFill>
              <a:schemeClr val="bg1"/>
            </a:solidFill>
          </a:endParaRPr>
        </a:p>
      </cdr:txBody>
    </cdr:sp>
  </cdr:relSizeAnchor>
  <cdr:relSizeAnchor xmlns:cdr="http://schemas.openxmlformats.org/drawingml/2006/chartDrawing">
    <cdr:from>
      <cdr:x>0.09259</cdr:x>
      <cdr:y>0.45458</cdr:y>
    </cdr:from>
    <cdr:to>
      <cdr:x>0.2963</cdr:x>
      <cdr:y>0.50509</cdr:y>
    </cdr:to>
    <cdr:sp macro="" textlink="">
      <cdr:nvSpPr>
        <cdr:cNvPr id="11" name="TextBox 10"/>
        <cdr:cNvSpPr txBox="1"/>
      </cdr:nvSpPr>
      <cdr:spPr>
        <a:xfrm xmlns:a="http://schemas.openxmlformats.org/drawingml/2006/main">
          <a:off x="762000" y="2057400"/>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0.12963</cdr:x>
      <cdr:y>0.45458</cdr:y>
    </cdr:from>
    <cdr:to>
      <cdr:x>0.27778</cdr:x>
      <cdr:y>0.52192</cdr:y>
    </cdr:to>
    <cdr:sp macro="" textlink="">
      <cdr:nvSpPr>
        <cdr:cNvPr id="12" name="TextBox 11"/>
        <cdr:cNvSpPr txBox="1"/>
      </cdr:nvSpPr>
      <cdr:spPr>
        <a:xfrm xmlns:a="http://schemas.openxmlformats.org/drawingml/2006/main">
          <a:off x="1066800" y="2057400"/>
          <a:ext cx="1219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dirty="0" smtClean="0">
              <a:solidFill>
                <a:schemeClr val="bg1"/>
              </a:solidFill>
            </a:rPr>
            <a:t>Social Workers</a:t>
          </a:r>
          <a:endParaRPr lang="en-US" sz="1000" b="1" dirty="0">
            <a:solidFill>
              <a:schemeClr val="bg1"/>
            </a:solidFill>
          </a:endParaRPr>
        </a:p>
      </cdr:txBody>
    </cdr:sp>
  </cdr:relSizeAnchor>
  <cdr:relSizeAnchor xmlns:cdr="http://schemas.openxmlformats.org/drawingml/2006/chartDrawing">
    <cdr:from>
      <cdr:x>0.15741</cdr:x>
      <cdr:y>0.28622</cdr:y>
    </cdr:from>
    <cdr:to>
      <cdr:x>0.32407</cdr:x>
      <cdr:y>0.3704</cdr:y>
    </cdr:to>
    <cdr:sp macro="" textlink="">
      <cdr:nvSpPr>
        <cdr:cNvPr id="13" name="TextBox 12"/>
        <cdr:cNvSpPr txBox="1"/>
      </cdr:nvSpPr>
      <cdr:spPr>
        <a:xfrm xmlns:a="http://schemas.openxmlformats.org/drawingml/2006/main">
          <a:off x="1295400" y="1295400"/>
          <a:ext cx="1371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dirty="0" smtClean="0">
              <a:solidFill>
                <a:schemeClr val="bg1"/>
              </a:solidFill>
            </a:rPr>
            <a:t>Other</a:t>
          </a:r>
          <a:endParaRPr lang="en-US" sz="1000" b="1" dirty="0">
            <a:solidFill>
              <a:schemeClr val="bg1"/>
            </a:solidFill>
          </a:endParaRPr>
        </a:p>
      </cdr:txBody>
    </cdr:sp>
  </cdr:relSizeAnchor>
  <cdr:relSizeAnchor xmlns:cdr="http://schemas.openxmlformats.org/drawingml/2006/chartDrawing">
    <cdr:from>
      <cdr:x>0.57407</cdr:x>
      <cdr:y>0.47141</cdr:y>
    </cdr:from>
    <cdr:to>
      <cdr:x>0.62963</cdr:x>
      <cdr:y>0.55559</cdr:y>
    </cdr:to>
    <cdr:sp macro="" textlink="">
      <cdr:nvSpPr>
        <cdr:cNvPr id="14" name="TextBox 13"/>
        <cdr:cNvSpPr txBox="1"/>
      </cdr:nvSpPr>
      <cdr:spPr>
        <a:xfrm xmlns:a="http://schemas.openxmlformats.org/drawingml/2006/main">
          <a:off x="4724400" y="2133600"/>
          <a:ext cx="4572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dirty="0" smtClean="0">
              <a:solidFill>
                <a:schemeClr val="bg1"/>
              </a:solidFill>
            </a:rPr>
            <a:t>NP</a:t>
          </a:r>
          <a:endParaRPr lang="en-US" sz="10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1963"/>
          </a:xfrm>
          <a:prstGeom prst="rect">
            <a:avLst/>
          </a:prstGeom>
        </p:spPr>
        <p:txBody>
          <a:bodyPr vert="horz" lIns="91440" tIns="45720" rIns="91440" bIns="45720" rtlCol="0"/>
          <a:lstStyle>
            <a:lvl1pPr algn="r">
              <a:defRPr sz="1200"/>
            </a:lvl1pPr>
          </a:lstStyle>
          <a:p>
            <a:fld id="{D030DC05-9DD5-4C52-9BFD-1FD0594DB37B}" type="datetimeFigureOut">
              <a:rPr lang="en-US" smtClean="0"/>
              <a:t>10/25/2018</a:t>
            </a:fld>
            <a:endParaRPr lang="en-US" dirty="0"/>
          </a:p>
        </p:txBody>
      </p:sp>
      <p:sp>
        <p:nvSpPr>
          <p:cNvPr id="4" name="Footer Placeholder 3"/>
          <p:cNvSpPr>
            <a:spLocks noGrp="1"/>
          </p:cNvSpPr>
          <p:nvPr>
            <p:ph type="ftr" sz="quarter" idx="2"/>
          </p:nvPr>
        </p:nvSpPr>
        <p:spPr>
          <a:xfrm>
            <a:off x="1" y="8772526"/>
            <a:ext cx="3038475"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772526"/>
            <a:ext cx="3038475" cy="461963"/>
          </a:xfrm>
          <a:prstGeom prst="rect">
            <a:avLst/>
          </a:prstGeom>
        </p:spPr>
        <p:txBody>
          <a:bodyPr vert="horz" lIns="91440" tIns="45720" rIns="91440" bIns="45720" rtlCol="0" anchor="b"/>
          <a:lstStyle>
            <a:lvl1pPr algn="r">
              <a:defRPr sz="1200"/>
            </a:lvl1pPr>
          </a:lstStyle>
          <a:p>
            <a:fld id="{16920285-17BE-44EB-9FCD-686D1189D73A}" type="slidenum">
              <a:rPr lang="en-US" smtClean="0"/>
              <a:t>‹#›</a:t>
            </a:fld>
            <a:endParaRPr lang="en-US" dirty="0"/>
          </a:p>
        </p:txBody>
      </p:sp>
    </p:spTree>
    <p:extLst>
      <p:ext uri="{BB962C8B-B14F-4D97-AF65-F5344CB8AC3E}">
        <p14:creationId xmlns:p14="http://schemas.microsoft.com/office/powerpoint/2010/main" val="4011457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C3B58700-9FA2-48CE-AC88-D71D45EB490A}" type="datetimeFigureOut">
              <a:rPr lang="en-US" smtClean="0"/>
              <a:t>10/25/2018</a:t>
            </a:fld>
            <a:endParaRPr lang="en-US" dirty="0"/>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FE9BC4E5-2BC1-4F43-85DD-A1B8F74CB7EB}" type="slidenum">
              <a:rPr lang="en-US" smtClean="0"/>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1</a:t>
            </a:fld>
            <a:endParaRPr lang="en-US" dirty="0"/>
          </a:p>
        </p:txBody>
      </p:sp>
    </p:spTree>
    <p:extLst>
      <p:ext uri="{BB962C8B-B14F-4D97-AF65-F5344CB8AC3E}">
        <p14:creationId xmlns:p14="http://schemas.microsoft.com/office/powerpoint/2010/main" val="36929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relative contribution of genetic factors (heritability) to prenatal &amp; postnatal depression was  37% and </a:t>
            </a:r>
            <a:r>
              <a:rPr lang="en-US" smtClean="0">
                <a:effectLst/>
              </a:rPr>
              <a:t>40%,</a:t>
            </a:r>
            <a:r>
              <a:rPr lang="en-US" baseline="0" smtClean="0">
                <a:effectLst/>
              </a:rPr>
              <a:t> respectively</a:t>
            </a:r>
            <a:endParaRPr lang="en-US" dirty="0" smtClean="0">
              <a:effectLst/>
            </a:endParaRPr>
          </a:p>
          <a:p>
            <a:r>
              <a:rPr lang="en-US" dirty="0" smtClean="0">
                <a:effectLst/>
              </a:rPr>
              <a:t>if one sibling had an episode of postpartum major depression, the risk of an episode in the other sibling was increased fourfold </a:t>
            </a:r>
          </a:p>
          <a:p>
            <a:r>
              <a:rPr lang="en-US" dirty="0" smtClean="0">
                <a:effectLst/>
              </a:rPr>
              <a:t>in women with a family history of narrowly defined postpartum major depression (onset within four weeks of delivery), 42 percent suffered depression after their first delivery ; By contrast, among women with no such history, only 15 percent suffered major depression within four weeks of their first delivery</a:t>
            </a: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22</a:t>
            </a:fld>
            <a:endParaRPr lang="en-US"/>
          </a:p>
        </p:txBody>
      </p:sp>
    </p:spTree>
    <p:extLst>
      <p:ext uri="{BB962C8B-B14F-4D97-AF65-F5344CB8AC3E}">
        <p14:creationId xmlns:p14="http://schemas.microsoft.com/office/powerpoint/2010/main" val="2502314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Onset of depression:</a:t>
            </a:r>
          </a:p>
          <a:p>
            <a:r>
              <a:rPr lang="en-US" dirty="0" err="1" smtClean="0">
                <a:effectLst/>
              </a:rPr>
              <a:t>Prepregnancy</a:t>
            </a:r>
            <a:r>
              <a:rPr lang="en-US" dirty="0" smtClean="0">
                <a:effectLst/>
              </a:rPr>
              <a:t> – 20 percent</a:t>
            </a:r>
          </a:p>
          <a:p>
            <a:r>
              <a:rPr lang="en-US" dirty="0" smtClean="0">
                <a:effectLst/>
              </a:rPr>
              <a:t>●Antepartum – 38 percent</a:t>
            </a:r>
          </a:p>
          <a:p>
            <a:r>
              <a:rPr lang="en-US" dirty="0" smtClean="0">
                <a:effectLst/>
              </a:rPr>
              <a:t>●Postpartum – 42 percent</a:t>
            </a:r>
          </a:p>
          <a:p>
            <a:endParaRPr lang="en-US" dirty="0" smtClean="0">
              <a:effectLst/>
            </a:endParaRPr>
          </a:p>
          <a:p>
            <a:r>
              <a:rPr lang="en-US" dirty="0" smtClean="0">
                <a:effectLst/>
              </a:rPr>
              <a:t>Onset of PP major depression</a:t>
            </a:r>
          </a:p>
          <a:p>
            <a:r>
              <a:rPr lang="en-US" baseline="0" dirty="0" smtClean="0">
                <a:effectLst/>
              </a:rPr>
              <a:t> PP month 1	   54%</a:t>
            </a:r>
          </a:p>
          <a:p>
            <a:r>
              <a:rPr lang="en-US" baseline="0" dirty="0" smtClean="0">
                <a:effectLst/>
              </a:rPr>
              <a:t> PP month 2-4  40%</a:t>
            </a:r>
          </a:p>
          <a:p>
            <a:r>
              <a:rPr lang="en-US" baseline="0" dirty="0" smtClean="0">
                <a:effectLst/>
              </a:rPr>
              <a:t> PP month 5-12  6%</a:t>
            </a:r>
            <a:endParaRPr lang="en-US" dirty="0">
              <a:effectLst/>
            </a:endParaRPr>
          </a:p>
        </p:txBody>
      </p:sp>
      <p:sp>
        <p:nvSpPr>
          <p:cNvPr id="4" name="Slide Number Placeholder 3"/>
          <p:cNvSpPr>
            <a:spLocks noGrp="1"/>
          </p:cNvSpPr>
          <p:nvPr>
            <p:ph type="sldNum" sz="quarter" idx="10"/>
          </p:nvPr>
        </p:nvSpPr>
        <p:spPr/>
        <p:txBody>
          <a:bodyPr/>
          <a:lstStyle/>
          <a:p>
            <a:fld id="{FE9BC4E5-2BC1-4F43-85DD-A1B8F74CB7EB}" type="slidenum">
              <a:rPr lang="en-US" smtClean="0"/>
              <a:t>26</a:t>
            </a:fld>
            <a:endParaRPr lang="en-US"/>
          </a:p>
        </p:txBody>
      </p:sp>
    </p:spTree>
    <p:extLst>
      <p:ext uri="{BB962C8B-B14F-4D97-AF65-F5344CB8AC3E}">
        <p14:creationId xmlns:p14="http://schemas.microsoft.com/office/powerpoint/2010/main" val="4289237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Onset of depression:</a:t>
            </a:r>
          </a:p>
          <a:p>
            <a:r>
              <a:rPr lang="en-US" dirty="0" err="1" smtClean="0">
                <a:effectLst/>
              </a:rPr>
              <a:t>Prepregnancy</a:t>
            </a:r>
            <a:r>
              <a:rPr lang="en-US" dirty="0" smtClean="0">
                <a:effectLst/>
              </a:rPr>
              <a:t> – 20 percent</a:t>
            </a:r>
          </a:p>
          <a:p>
            <a:r>
              <a:rPr lang="en-US" dirty="0" smtClean="0">
                <a:effectLst/>
              </a:rPr>
              <a:t>●Antepartum – 38 percent</a:t>
            </a:r>
          </a:p>
          <a:p>
            <a:r>
              <a:rPr lang="en-US" dirty="0" smtClean="0">
                <a:effectLst/>
              </a:rPr>
              <a:t>●Postpartum – 42 percent</a:t>
            </a:r>
          </a:p>
          <a:p>
            <a:endParaRPr lang="en-US" dirty="0" smtClean="0">
              <a:effectLst/>
            </a:endParaRPr>
          </a:p>
          <a:p>
            <a:r>
              <a:rPr lang="en-US" dirty="0" smtClean="0">
                <a:effectLst/>
              </a:rPr>
              <a:t>Onset of PP major depression</a:t>
            </a:r>
          </a:p>
          <a:p>
            <a:r>
              <a:rPr lang="en-US" baseline="0" dirty="0" smtClean="0">
                <a:effectLst/>
              </a:rPr>
              <a:t> PP month 1	   54%</a:t>
            </a:r>
          </a:p>
          <a:p>
            <a:r>
              <a:rPr lang="en-US" baseline="0" dirty="0" smtClean="0">
                <a:effectLst/>
              </a:rPr>
              <a:t> PP month 2-4  40%</a:t>
            </a:r>
          </a:p>
          <a:p>
            <a:r>
              <a:rPr lang="en-US" baseline="0" dirty="0" smtClean="0">
                <a:effectLst/>
              </a:rPr>
              <a:t> PP month 5-12  6%</a:t>
            </a:r>
            <a:endParaRPr lang="en-US" dirty="0">
              <a:effectLst/>
            </a:endParaRPr>
          </a:p>
        </p:txBody>
      </p:sp>
      <p:sp>
        <p:nvSpPr>
          <p:cNvPr id="4" name="Slide Number Placeholder 3"/>
          <p:cNvSpPr>
            <a:spLocks noGrp="1"/>
          </p:cNvSpPr>
          <p:nvPr>
            <p:ph type="sldNum" sz="quarter" idx="10"/>
          </p:nvPr>
        </p:nvSpPr>
        <p:spPr/>
        <p:txBody>
          <a:bodyPr/>
          <a:lstStyle/>
          <a:p>
            <a:fld id="{FE9BC4E5-2BC1-4F43-85DD-A1B8F74CB7EB}" type="slidenum">
              <a:rPr lang="en-US" smtClean="0"/>
              <a:t>27</a:t>
            </a:fld>
            <a:endParaRPr lang="en-US"/>
          </a:p>
        </p:txBody>
      </p:sp>
    </p:spTree>
    <p:extLst>
      <p:ext uri="{BB962C8B-B14F-4D97-AF65-F5344CB8AC3E}">
        <p14:creationId xmlns:p14="http://schemas.microsoft.com/office/powerpoint/2010/main" val="4289237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29</a:t>
            </a:fld>
            <a:endParaRPr lang="en-US"/>
          </a:p>
        </p:txBody>
      </p:sp>
    </p:spTree>
    <p:extLst>
      <p:ext uri="{BB962C8B-B14F-4D97-AF65-F5344CB8AC3E}">
        <p14:creationId xmlns:p14="http://schemas.microsoft.com/office/powerpoint/2010/main" val="2502314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33</a:t>
            </a:fld>
            <a:endParaRPr lang="en-US"/>
          </a:p>
        </p:txBody>
      </p:sp>
    </p:spTree>
    <p:extLst>
      <p:ext uri="{BB962C8B-B14F-4D97-AF65-F5344CB8AC3E}">
        <p14:creationId xmlns:p14="http://schemas.microsoft.com/office/powerpoint/2010/main" val="173428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38</a:t>
            </a:fld>
            <a:endParaRPr lang="en-US"/>
          </a:p>
        </p:txBody>
      </p:sp>
    </p:spTree>
    <p:extLst>
      <p:ext uri="{BB962C8B-B14F-4D97-AF65-F5344CB8AC3E}">
        <p14:creationId xmlns:p14="http://schemas.microsoft.com/office/powerpoint/2010/main" val="2502314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Screening Tool EXAMPLE</a:t>
            </a: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39</a:t>
            </a:fld>
            <a:endParaRPr lang="en-US"/>
          </a:p>
        </p:txBody>
      </p:sp>
    </p:spTree>
    <p:extLst>
      <p:ext uri="{BB962C8B-B14F-4D97-AF65-F5344CB8AC3E}">
        <p14:creationId xmlns:p14="http://schemas.microsoft.com/office/powerpoint/2010/main" val="289621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Circle of Support:</a:t>
            </a:r>
            <a:r>
              <a:rPr lang="en-US" baseline="0" dirty="0" smtClean="0"/>
              <a:t>  write the names of 5 people who provide social support; place them closer to circle or farther from circle based on how you are to them; who would you call on to do grocery shopping for you; help you with childcare; who could you talk to if you had a really bad day,</a:t>
            </a: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50</a:t>
            </a:fld>
            <a:endParaRPr lang="en-US" dirty="0"/>
          </a:p>
        </p:txBody>
      </p:sp>
    </p:spTree>
    <p:extLst>
      <p:ext uri="{BB962C8B-B14F-4D97-AF65-F5344CB8AC3E}">
        <p14:creationId xmlns:p14="http://schemas.microsoft.com/office/powerpoint/2010/main" val="2406992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51</a:t>
            </a:fld>
            <a:endParaRPr lang="en-US" dirty="0"/>
          </a:p>
        </p:txBody>
      </p:sp>
    </p:spTree>
    <p:extLst>
      <p:ext uri="{BB962C8B-B14F-4D97-AF65-F5344CB8AC3E}">
        <p14:creationId xmlns:p14="http://schemas.microsoft.com/office/powerpoint/2010/main" val="2891055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52</a:t>
            </a:fld>
            <a:endParaRPr lang="en-US" dirty="0"/>
          </a:p>
        </p:txBody>
      </p:sp>
    </p:spTree>
    <p:extLst>
      <p:ext uri="{BB962C8B-B14F-4D97-AF65-F5344CB8AC3E}">
        <p14:creationId xmlns:p14="http://schemas.microsoft.com/office/powerpoint/2010/main" val="289105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smtClean="0"/>
              <a:t>7/10/2013</a:t>
            </a:r>
            <a:endParaRPr lang="en-US" dirty="0"/>
          </a:p>
        </p:txBody>
      </p:sp>
      <p:sp>
        <p:nvSpPr>
          <p:cNvPr id="5" name="Slide Number Placeholder 4"/>
          <p:cNvSpPr>
            <a:spLocks noGrp="1"/>
          </p:cNvSpPr>
          <p:nvPr>
            <p:ph type="sldNum" sz="quarter" idx="11"/>
          </p:nvPr>
        </p:nvSpPr>
        <p:spPr/>
        <p:txBody>
          <a:bodyPr/>
          <a:lstStyle/>
          <a:p>
            <a:fld id="{3796CCFA-C78D-4644-9596-B407A5AE4905}" type="slidenum">
              <a:rPr lang="en-US" smtClean="0"/>
              <a:pPr/>
              <a:t>2</a:t>
            </a:fld>
            <a:endParaRPr lang="en-US" dirty="0"/>
          </a:p>
        </p:txBody>
      </p:sp>
    </p:spTree>
    <p:extLst>
      <p:ext uri="{BB962C8B-B14F-4D97-AF65-F5344CB8AC3E}">
        <p14:creationId xmlns:p14="http://schemas.microsoft.com/office/powerpoint/2010/main" val="121167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54</a:t>
            </a:fld>
            <a:endParaRPr lang="en-US"/>
          </a:p>
        </p:txBody>
      </p:sp>
    </p:spTree>
    <p:extLst>
      <p:ext uri="{BB962C8B-B14F-4D97-AF65-F5344CB8AC3E}">
        <p14:creationId xmlns:p14="http://schemas.microsoft.com/office/powerpoint/2010/main" val="4130982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55</a:t>
            </a:fld>
            <a:endParaRPr lang="en-US"/>
          </a:p>
        </p:txBody>
      </p:sp>
    </p:spTree>
    <p:extLst>
      <p:ext uri="{BB962C8B-B14F-4D97-AF65-F5344CB8AC3E}">
        <p14:creationId xmlns:p14="http://schemas.microsoft.com/office/powerpoint/2010/main" val="3979027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579537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57</a:t>
            </a:fld>
            <a:endParaRPr lang="en-US"/>
          </a:p>
        </p:txBody>
      </p:sp>
    </p:spTree>
    <p:extLst>
      <p:ext uri="{BB962C8B-B14F-4D97-AF65-F5344CB8AC3E}">
        <p14:creationId xmlns:p14="http://schemas.microsoft.com/office/powerpoint/2010/main" val="2947616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58</a:t>
            </a:fld>
            <a:endParaRPr lang="en-US"/>
          </a:p>
        </p:txBody>
      </p:sp>
    </p:spTree>
    <p:extLst>
      <p:ext uri="{BB962C8B-B14F-4D97-AF65-F5344CB8AC3E}">
        <p14:creationId xmlns:p14="http://schemas.microsoft.com/office/powerpoint/2010/main" val="809525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59</a:t>
            </a:fld>
            <a:endParaRPr lang="en-US"/>
          </a:p>
        </p:txBody>
      </p:sp>
    </p:spTree>
    <p:extLst>
      <p:ext uri="{BB962C8B-B14F-4D97-AF65-F5344CB8AC3E}">
        <p14:creationId xmlns:p14="http://schemas.microsoft.com/office/powerpoint/2010/main" val="2250920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60</a:t>
            </a:fld>
            <a:endParaRPr lang="en-US"/>
          </a:p>
        </p:txBody>
      </p:sp>
    </p:spTree>
    <p:extLst>
      <p:ext uri="{BB962C8B-B14F-4D97-AF65-F5344CB8AC3E}">
        <p14:creationId xmlns:p14="http://schemas.microsoft.com/office/powerpoint/2010/main" val="2618257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61</a:t>
            </a:fld>
            <a:endParaRPr lang="en-US"/>
          </a:p>
        </p:txBody>
      </p:sp>
    </p:spTree>
    <p:extLst>
      <p:ext uri="{BB962C8B-B14F-4D97-AF65-F5344CB8AC3E}">
        <p14:creationId xmlns:p14="http://schemas.microsoft.com/office/powerpoint/2010/main" val="3813205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62</a:t>
            </a:fld>
            <a:endParaRPr lang="en-US"/>
          </a:p>
        </p:txBody>
      </p:sp>
    </p:spTree>
    <p:extLst>
      <p:ext uri="{BB962C8B-B14F-4D97-AF65-F5344CB8AC3E}">
        <p14:creationId xmlns:p14="http://schemas.microsoft.com/office/powerpoint/2010/main" val="1453728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63</a:t>
            </a:fld>
            <a:endParaRPr lang="en-US"/>
          </a:p>
        </p:txBody>
      </p:sp>
    </p:spTree>
    <p:extLst>
      <p:ext uri="{BB962C8B-B14F-4D97-AF65-F5344CB8AC3E}">
        <p14:creationId xmlns:p14="http://schemas.microsoft.com/office/powerpoint/2010/main" val="381311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smtClean="0"/>
              <a:t>7/10/2013</a:t>
            </a:r>
            <a:endParaRPr lang="en-US" dirty="0"/>
          </a:p>
        </p:txBody>
      </p:sp>
      <p:sp>
        <p:nvSpPr>
          <p:cNvPr id="5" name="Slide Number Placeholder 4"/>
          <p:cNvSpPr>
            <a:spLocks noGrp="1"/>
          </p:cNvSpPr>
          <p:nvPr>
            <p:ph type="sldNum" sz="quarter" idx="11"/>
          </p:nvPr>
        </p:nvSpPr>
        <p:spPr/>
        <p:txBody>
          <a:bodyPr/>
          <a:lstStyle/>
          <a:p>
            <a:fld id="{3796CCFA-C78D-4644-9596-B407A5AE4905}" type="slidenum">
              <a:rPr lang="en-US" smtClean="0"/>
              <a:pPr/>
              <a:t>8</a:t>
            </a:fld>
            <a:endParaRPr lang="en-US" dirty="0"/>
          </a:p>
        </p:txBody>
      </p:sp>
    </p:spTree>
    <p:extLst>
      <p:ext uri="{BB962C8B-B14F-4D97-AF65-F5344CB8AC3E}">
        <p14:creationId xmlns:p14="http://schemas.microsoft.com/office/powerpoint/2010/main" val="1919430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64</a:t>
            </a:fld>
            <a:endParaRPr lang="en-US"/>
          </a:p>
        </p:txBody>
      </p:sp>
    </p:spTree>
    <p:extLst>
      <p:ext uri="{BB962C8B-B14F-4D97-AF65-F5344CB8AC3E}">
        <p14:creationId xmlns:p14="http://schemas.microsoft.com/office/powerpoint/2010/main" val="3201553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4091DACA-35C8-488A-BEF6-5650884F8E7F}" type="slidenum">
              <a:rPr lang="en-US" smtClean="0"/>
              <a:t>65</a:t>
            </a:fld>
            <a:endParaRPr lang="en-US"/>
          </a:p>
        </p:txBody>
      </p:sp>
    </p:spTree>
    <p:extLst>
      <p:ext uri="{BB962C8B-B14F-4D97-AF65-F5344CB8AC3E}">
        <p14:creationId xmlns:p14="http://schemas.microsoft.com/office/powerpoint/2010/main" val="986365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FCBFD5-0C9A-4F6D-96AA-A355E1ED7B29}"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648059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uFillTx/>
              </a:rPr>
              <a:pPr/>
              <a:t>77</a:t>
            </a:fld>
            <a:endParaRPr lang="en-US" dirty="0">
              <a:uFillTx/>
            </a:endParaRPr>
          </a:p>
        </p:txBody>
      </p:sp>
    </p:spTree>
    <p:extLst>
      <p:ext uri="{BB962C8B-B14F-4D97-AF65-F5344CB8AC3E}">
        <p14:creationId xmlns:p14="http://schemas.microsoft.com/office/powerpoint/2010/main" val="186671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10</a:t>
            </a:fld>
            <a:endParaRPr lang="en-US" dirty="0"/>
          </a:p>
        </p:txBody>
      </p:sp>
    </p:spTree>
    <p:extLst>
      <p:ext uri="{BB962C8B-B14F-4D97-AF65-F5344CB8AC3E}">
        <p14:creationId xmlns:p14="http://schemas.microsoft.com/office/powerpoint/2010/main" val="141303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11</a:t>
            </a:fld>
            <a:endParaRPr lang="en-US" dirty="0"/>
          </a:p>
        </p:txBody>
      </p:sp>
    </p:spTree>
    <p:extLst>
      <p:ext uri="{BB962C8B-B14F-4D97-AF65-F5344CB8AC3E}">
        <p14:creationId xmlns:p14="http://schemas.microsoft.com/office/powerpoint/2010/main" val="2394407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15</a:t>
            </a:fld>
            <a:endParaRPr lang="en-US" dirty="0"/>
          </a:p>
        </p:txBody>
      </p:sp>
    </p:spTree>
    <p:extLst>
      <p:ext uri="{BB962C8B-B14F-4D97-AF65-F5344CB8AC3E}">
        <p14:creationId xmlns:p14="http://schemas.microsoft.com/office/powerpoint/2010/main" val="156805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16</a:t>
            </a:fld>
            <a:endParaRPr lang="en-US" dirty="0"/>
          </a:p>
        </p:txBody>
      </p:sp>
    </p:spTree>
    <p:extLst>
      <p:ext uri="{BB962C8B-B14F-4D97-AF65-F5344CB8AC3E}">
        <p14:creationId xmlns:p14="http://schemas.microsoft.com/office/powerpoint/2010/main" val="1568056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t>17</a:t>
            </a:fld>
            <a:endParaRPr lang="en-US" dirty="0"/>
          </a:p>
        </p:txBody>
      </p:sp>
    </p:spTree>
    <p:extLst>
      <p:ext uri="{BB962C8B-B14F-4D97-AF65-F5344CB8AC3E}">
        <p14:creationId xmlns:p14="http://schemas.microsoft.com/office/powerpoint/2010/main" val="1568056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568056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a:xfrm>
            <a:off x="0" y="0"/>
            <a:ext cx="9144000" cy="3561588"/>
          </a:xfrm>
          <a:prstGeom prst="rect">
            <a:avLst/>
          </a:prstGeom>
        </p:spPr>
      </p:pic>
      <p:sp>
        <p:nvSpPr>
          <p:cNvPr id="2" name="Title 1"/>
          <p:cNvSpPr>
            <a:spLocks noGrp="1"/>
          </p:cNvSpPr>
          <p:nvPr>
            <p:ph type="ctrTitle" hasCustomPrompt="1"/>
          </p:nvPr>
        </p:nvSpPr>
        <p:spPr>
          <a:xfrm>
            <a:off x="457200" y="327079"/>
            <a:ext cx="4114800" cy="1745801"/>
          </a:xfrm>
        </p:spPr>
        <p:txBody>
          <a:bodyPr>
            <a:noAutofit/>
          </a:bodyPr>
          <a:lstStyle>
            <a:lvl1pPr>
              <a:lnSpc>
                <a:spcPct val="95000"/>
              </a:lnSpc>
              <a:defRPr sz="3200" b="0" baseline="0">
                <a:solidFill>
                  <a:schemeClr val="bg1"/>
                </a:solidFill>
              </a:defRPr>
            </a:lvl1pPr>
          </a:lstStyle>
          <a:p>
            <a:r>
              <a:rPr lang="en-CA" smtClean="0"/>
              <a:t>Click to add title</a:t>
            </a:r>
          </a:p>
        </p:txBody>
      </p:sp>
      <p:sp>
        <p:nvSpPr>
          <p:cNvPr id="9" name="Text Placeholder 8"/>
          <p:cNvSpPr>
            <a:spLocks noGrp="1"/>
          </p:cNvSpPr>
          <p:nvPr>
            <p:ph type="body" sz="quarter" idx="10" hasCustomPrompt="1"/>
          </p:nvPr>
        </p:nvSpPr>
        <p:spPr>
          <a:xfrm>
            <a:off x="457200" y="2228852"/>
            <a:ext cx="4114800" cy="924983"/>
          </a:xfrm>
        </p:spPr>
        <p:txBody>
          <a:bodyPr>
            <a:noAutofit/>
          </a:bodyPr>
          <a:lstStyle>
            <a:lvl1pPr marL="0" indent="0">
              <a:lnSpc>
                <a:spcPct val="100000"/>
              </a:lnSpc>
              <a:spcAft>
                <a:spcPct val="0"/>
              </a:spcAft>
              <a:buNone/>
              <a:defRPr sz="2000" baseline="0">
                <a:solidFill>
                  <a:schemeClr val="bg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US" smtClean="0"/>
              <a:t>Click to add subtitle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0831" b="32793"/>
          <a:stretch/>
        </p:blipFill>
        <p:spPr>
          <a:xfrm>
            <a:off x="382044" y="4065821"/>
            <a:ext cx="3215266" cy="719013"/>
          </a:xfrm>
          <a:prstGeom prst="rect">
            <a:avLst/>
          </a:prstGeom>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RED and GREE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a:fillRect/>
          </a:stretch>
        </p:blipFill>
        <p:spPr>
          <a:xfrm>
            <a:off x="0" y="2"/>
            <a:ext cx="9144000" cy="3447287"/>
          </a:xfrm>
          <a:prstGeom prst="rect">
            <a:avLst/>
          </a:prstGeom>
        </p:spPr>
      </p:pic>
      <p:sp>
        <p:nvSpPr>
          <p:cNvPr id="3" name="Slide Number Placeholder 2"/>
          <p:cNvSpPr>
            <a:spLocks noGrp="1"/>
          </p:cNvSpPr>
          <p:nvPr>
            <p:ph type="sldNum" sz="quarter" idx="11"/>
          </p:nvPr>
        </p:nvSpPr>
        <p:spPr/>
        <p:txBody>
          <a:bodyPr/>
          <a:lstStyle/>
          <a:p>
            <a:fld id="{5BD36294-2849-48A8-8531-5354CF3095D2}" type="slidenum">
              <a:rPr lang="en-US" smtClean="0"/>
              <a:t>‹#›</a:t>
            </a:fld>
            <a:endParaRPr lang="en-US" dirty="0"/>
          </a:p>
        </p:txBody>
      </p:sp>
      <p:sp>
        <p:nvSpPr>
          <p:cNvPr id="11"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7" name="Title 1"/>
          <p:cNvSpPr>
            <a:spLocks noGrp="1"/>
          </p:cNvSpPr>
          <p:nvPr>
            <p:ph type="ctrTitle" hasCustomPrompt="1"/>
          </p:nvPr>
        </p:nvSpPr>
        <p:spPr>
          <a:xfrm>
            <a:off x="457200" y="3655450"/>
            <a:ext cx="4114800" cy="648000"/>
          </a:xfrm>
        </p:spPr>
        <p:txBody>
          <a:bodyPr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pic>
        <p:nvPicPr>
          <p:cNvPr id="9" name="New picture"/>
          <p:cNvPicPr/>
          <p:nvPr userDrawn="1"/>
        </p:nvPicPr>
        <p:blipFill rotWithShape="1">
          <a:blip r:embed="rId3"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2"/>
            <a:ext cx="9144000" cy="3447287"/>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t>‹#›</a:t>
            </a:fld>
            <a:endParaRPr lang="en-US" dirty="0"/>
          </a:p>
        </p:txBody>
      </p:sp>
      <p:sp>
        <p:nvSpPr>
          <p:cNvPr id="9"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8" name="Title 1"/>
          <p:cNvSpPr>
            <a:spLocks noGrp="1"/>
          </p:cNvSpPr>
          <p:nvPr>
            <p:ph type="ctrTitle" hasCustomPrompt="1"/>
          </p:nvPr>
        </p:nvSpPr>
        <p:spPr>
          <a:xfrm>
            <a:off x="457200" y="3655450"/>
            <a:ext cx="4114800" cy="648000"/>
          </a:xfrm>
        </p:spPr>
        <p:txBody>
          <a:bodyPr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pic>
        <p:nvPicPr>
          <p:cNvPr id="10" name="New picture"/>
          <p:cNvPicPr/>
          <p:nvPr userDrawn="1"/>
        </p:nvPicPr>
        <p:blipFill rotWithShape="1">
          <a:blip r:embed="rId3"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9211745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t="5999"/>
          <a:stretch>
            <a:fillRect/>
          </a:stretch>
        </p:blipFill>
        <p:spPr>
          <a:xfrm>
            <a:off x="0" y="-46407"/>
            <a:ext cx="9144000" cy="4562012"/>
          </a:xfrm>
          <a:prstGeom prst="rect">
            <a:avLst/>
          </a:prstGeom>
        </p:spPr>
      </p:pic>
      <p:sp>
        <p:nvSpPr>
          <p:cNvPr id="2" name="Title 1"/>
          <p:cNvSpPr>
            <a:spLocks noGrp="1"/>
          </p:cNvSpPr>
          <p:nvPr>
            <p:ph type="ctrTitle" hasCustomPrompt="1"/>
          </p:nvPr>
        </p:nvSpPr>
        <p:spPr>
          <a:xfrm>
            <a:off x="457200" y="2089017"/>
            <a:ext cx="4114800" cy="1745801"/>
          </a:xfrm>
        </p:spPr>
        <p:txBody>
          <a:bodyPr anchor="t" anchorCtr="0">
            <a:noAutofit/>
          </a:bodyPr>
          <a:lstStyle>
            <a:lvl1pPr>
              <a:lnSpc>
                <a:spcPct val="100000"/>
              </a:lnSpc>
              <a:defRPr sz="3200" b="0">
                <a:solidFill>
                  <a:schemeClr val="bg1"/>
                </a:solidFill>
              </a:defRPr>
            </a:lvl1pPr>
          </a:lstStyle>
          <a:p>
            <a:r>
              <a:rPr lang="en-CA" smtClean="0"/>
              <a:t>Thank you</a:t>
            </a:r>
          </a:p>
        </p:txBody>
      </p:sp>
      <p:pic>
        <p:nvPicPr>
          <p:cNvPr id="5" name="New picture"/>
          <p:cNvPicPr/>
          <p:nvPr userDrawn="1"/>
        </p:nvPicPr>
        <p:blipFill rotWithShape="1">
          <a:blip r:embed="rId3" cstate="print"/>
          <a:srcRect l="8085" b="29231"/>
          <a:stretch/>
        </p:blipFill>
        <p:spPr>
          <a:xfrm>
            <a:off x="257176" y="4676148"/>
            <a:ext cx="2848279" cy="467353"/>
          </a:xfrm>
          <a:prstGeom prst="rect">
            <a:avLst/>
          </a:prstGeom>
          <a:ln>
            <a:solidFill>
              <a:srgbClr val="FFFFFF">
                <a:alpha val="0"/>
              </a:srgbClr>
            </a:solidFill>
          </a:ln>
        </p:spPr>
      </p:pic>
      <p:sp>
        <p:nvSpPr>
          <p:cNvPr id="7" name="Slide Number Placeholder 3"/>
          <p:cNvSpPr>
            <a:spLocks noGrp="1"/>
          </p:cNvSpPr>
          <p:nvPr>
            <p:ph type="sldNum" sz="quarter" idx="11"/>
          </p:nvPr>
        </p:nvSpPr>
        <p:spPr>
          <a:xfrm>
            <a:off x="8348383" y="4738688"/>
            <a:ext cx="336833" cy="247317"/>
          </a:xfrm>
        </p:spPr>
        <p:txBody>
          <a:bodyPr/>
          <a:lstStyle/>
          <a:p>
            <a:fld id="{5BD36294-2849-48A8-8531-5354CF3095D2}" type="slidenum">
              <a:rPr lang="en-US" smtClean="0"/>
              <a:t>‹#›</a:t>
            </a:fld>
            <a:endParaRPr lang="en-US" dirty="0"/>
          </a:p>
        </p:txBody>
      </p:sp>
    </p:spTree>
    <p:extLst>
      <p:ext uri="{BB962C8B-B14F-4D97-AF65-F5344CB8AC3E}">
        <p14:creationId xmlns:p14="http://schemas.microsoft.com/office/powerpoint/2010/main" val="34075594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ransition Slide (RED and GREE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a:fillRect/>
          </a:stretch>
        </p:blipFill>
        <p:spPr>
          <a:xfrm>
            <a:off x="0" y="1"/>
            <a:ext cx="9144000" cy="3447287"/>
          </a:xfrm>
          <a:prstGeom prst="rect">
            <a:avLst/>
          </a:prstGeom>
        </p:spPr>
      </p:pic>
      <p:sp>
        <p:nvSpPr>
          <p:cNvPr id="3" name="Slide Number Placeholder 2"/>
          <p:cNvSpPr>
            <a:spLocks noGrp="1"/>
          </p:cNvSpPr>
          <p:nvPr>
            <p:ph type="sldNum" sz="quarter" idx="11"/>
          </p:nvPr>
        </p:nvSpPr>
        <p:spPr/>
        <p:txBody>
          <a:bodyPr/>
          <a:lstStyle/>
          <a:p>
            <a:fld id="{5BD36294-2849-48A8-8531-5354CF3095D2}" type="slidenum">
              <a:rPr lang="en-US" smtClean="0">
                <a:solidFill>
                  <a:srgbClr val="5F6062"/>
                </a:solidFill>
              </a:rPr>
              <a:t>‹#›</a:t>
            </a:fld>
            <a:endParaRPr lang="en-US">
              <a:solidFill>
                <a:srgbClr val="5F6062"/>
              </a:solidFill>
            </a:endParaRPr>
          </a:p>
        </p:txBody>
      </p:sp>
      <p:sp>
        <p:nvSpPr>
          <p:cNvPr id="11" name="Text Placeholder 8"/>
          <p:cNvSpPr>
            <a:spLocks noGrp="1"/>
          </p:cNvSpPr>
          <p:nvPr>
            <p:ph type="body" sz="quarter" idx="10" hasCustomPrompt="1"/>
          </p:nvPr>
        </p:nvSpPr>
        <p:spPr>
          <a:xfrm>
            <a:off x="457200" y="4334176"/>
            <a:ext cx="4114800" cy="319978"/>
          </a:xfrm>
        </p:spPr>
        <p:txBody>
          <a:bodyPr>
            <a:noAutofit/>
          </a:bodyPr>
          <a:lstStyle>
            <a:lvl1pPr marL="0" indent="0">
              <a:lnSpc>
                <a:spcPct val="100000"/>
              </a:lnSpc>
              <a:spcAft>
                <a:spcPct val="0"/>
              </a:spcAft>
              <a:buNone/>
              <a:defRPr sz="1350" baseline="0">
                <a:solidFill>
                  <a:schemeClr val="tx2"/>
                </a:solidFill>
              </a:defRPr>
            </a:lvl1pPr>
            <a:lvl2pPr marL="0" indent="0">
              <a:lnSpc>
                <a:spcPct val="100000"/>
              </a:lnSpc>
              <a:spcAft>
                <a:spcPct val="0"/>
              </a:spcAft>
              <a:buNone/>
              <a:defRPr sz="1425">
                <a:solidFill>
                  <a:schemeClr val="bg1"/>
                </a:solidFill>
              </a:defRPr>
            </a:lvl2pPr>
            <a:lvl3pPr marL="351000" indent="0">
              <a:buNone/>
              <a:defRPr/>
            </a:lvl3pPr>
          </a:lstStyle>
          <a:p>
            <a:pPr lvl="0"/>
            <a:r>
              <a:rPr lang="en-CA" smtClean="0"/>
              <a:t>Subtitle can go here and should be short</a:t>
            </a:r>
            <a:endParaRPr lang="en-US" smtClean="0"/>
          </a:p>
        </p:txBody>
      </p:sp>
      <p:sp>
        <p:nvSpPr>
          <p:cNvPr id="7" name="Title 1"/>
          <p:cNvSpPr>
            <a:spLocks noGrp="1"/>
          </p:cNvSpPr>
          <p:nvPr>
            <p:ph type="ctrTitle" hasCustomPrompt="1"/>
          </p:nvPr>
        </p:nvSpPr>
        <p:spPr>
          <a:xfrm>
            <a:off x="457200" y="3655450"/>
            <a:ext cx="4114800" cy="648000"/>
          </a:xfrm>
        </p:spPr>
        <p:txBody>
          <a:bodyPr anchor="b" anchorCtr="0">
            <a:noAutofit/>
          </a:bodyPr>
          <a:lstStyle>
            <a:lvl1pPr>
              <a:lnSpc>
                <a:spcPct val="95000"/>
              </a:lnSpc>
              <a:defRPr sz="2400" b="0">
                <a:solidFill>
                  <a:schemeClr val="tx1"/>
                </a:solidFill>
              </a:defRPr>
            </a:lvl1pPr>
          </a:lstStyle>
          <a:p>
            <a:r>
              <a:rPr lang="en-CA" smtClean="0"/>
              <a:t>Transition Slide</a:t>
            </a:r>
            <a:br>
              <a:rPr lang="en-CA" smtClean="0"/>
            </a:br>
            <a:r>
              <a:rPr lang="en-CA" smtClean="0"/>
              <a:t>That Could Be Two Lines</a:t>
            </a:r>
          </a:p>
        </p:txBody>
      </p:sp>
      <p:pic>
        <p:nvPicPr>
          <p:cNvPr id="12" name="New picture"/>
          <p:cNvPicPr/>
          <p:nvPr/>
        </p:nvPicPr>
        <p:blipFill>
          <a:blip r:embed="rId3"/>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26348413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t="5999"/>
          <a:stretch>
            <a:fillRect/>
          </a:stretch>
        </p:blipFill>
        <p:spPr>
          <a:xfrm>
            <a:off x="0" y="-46408"/>
            <a:ext cx="9144000" cy="4562012"/>
          </a:xfrm>
          <a:prstGeom prst="rect">
            <a:avLst/>
          </a:prstGeom>
        </p:spPr>
      </p:pic>
      <p:sp>
        <p:nvSpPr>
          <p:cNvPr id="2" name="Title 1"/>
          <p:cNvSpPr>
            <a:spLocks noGrp="1"/>
          </p:cNvSpPr>
          <p:nvPr>
            <p:ph type="ctrTitle" hasCustomPrompt="1"/>
          </p:nvPr>
        </p:nvSpPr>
        <p:spPr>
          <a:xfrm>
            <a:off x="457200" y="2089016"/>
            <a:ext cx="4114800" cy="1745801"/>
          </a:xfrm>
        </p:spPr>
        <p:txBody>
          <a:bodyPr anchor="t" anchorCtr="0">
            <a:noAutofit/>
          </a:bodyPr>
          <a:lstStyle>
            <a:lvl1pPr>
              <a:lnSpc>
                <a:spcPct val="100000"/>
              </a:lnSpc>
              <a:defRPr sz="2400" b="0">
                <a:solidFill>
                  <a:schemeClr val="bg1"/>
                </a:solidFill>
              </a:defRPr>
            </a:lvl1pPr>
          </a:lstStyle>
          <a:p>
            <a:r>
              <a:rPr lang="en-CA" smtClean="0"/>
              <a:t>Thank you</a:t>
            </a:r>
          </a:p>
        </p:txBody>
      </p:sp>
      <p:pic>
        <p:nvPicPr>
          <p:cNvPr id="5" name="New picture"/>
          <p:cNvPicPr/>
          <p:nvPr/>
        </p:nvPicPr>
        <p:blipFill>
          <a:blip r:embed="rId3"/>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16027686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RE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a:stretch>
            <a:fillRect/>
          </a:stretch>
        </p:blipFill>
        <p:spPr>
          <a:xfrm>
            <a:off x="0" y="0"/>
            <a:ext cx="9144000" cy="3561588"/>
          </a:xfrm>
          <a:prstGeom prst="rect">
            <a:avLst/>
          </a:prstGeom>
        </p:spPr>
      </p:pic>
      <p:sp>
        <p:nvSpPr>
          <p:cNvPr id="2" name="Title 1"/>
          <p:cNvSpPr>
            <a:spLocks noGrp="1"/>
          </p:cNvSpPr>
          <p:nvPr>
            <p:ph type="ctrTitle" hasCustomPrompt="1"/>
          </p:nvPr>
        </p:nvSpPr>
        <p:spPr>
          <a:xfrm>
            <a:off x="457200" y="327079"/>
            <a:ext cx="4114800" cy="1745801"/>
          </a:xfrm>
        </p:spPr>
        <p:txBody>
          <a:bodyPr>
            <a:noAutofit/>
          </a:bodyPr>
          <a:lstStyle>
            <a:lvl1pPr>
              <a:lnSpc>
                <a:spcPct val="95000"/>
              </a:lnSpc>
              <a:defRPr sz="3200" b="0" baseline="0">
                <a:solidFill>
                  <a:schemeClr val="bg1"/>
                </a:solidFill>
              </a:defRPr>
            </a:lvl1pPr>
          </a:lstStyle>
          <a:p>
            <a:r>
              <a:rPr lang="en-CA" smtClean="0"/>
              <a:t>Click to add title</a:t>
            </a:r>
          </a:p>
        </p:txBody>
      </p:sp>
      <p:sp>
        <p:nvSpPr>
          <p:cNvPr id="9" name="Text Placeholder 8"/>
          <p:cNvSpPr>
            <a:spLocks noGrp="1"/>
          </p:cNvSpPr>
          <p:nvPr>
            <p:ph type="body" sz="quarter" idx="10" hasCustomPrompt="1"/>
          </p:nvPr>
        </p:nvSpPr>
        <p:spPr>
          <a:xfrm>
            <a:off x="457200" y="2228852"/>
            <a:ext cx="4114800" cy="924983"/>
          </a:xfrm>
        </p:spPr>
        <p:txBody>
          <a:bodyPr>
            <a:noAutofit/>
          </a:bodyPr>
          <a:lstStyle>
            <a:lvl1pPr marL="0" indent="0">
              <a:lnSpc>
                <a:spcPct val="100000"/>
              </a:lnSpc>
              <a:spcAft>
                <a:spcPct val="0"/>
              </a:spcAft>
              <a:buNone/>
              <a:defRPr sz="2000" baseline="0">
                <a:solidFill>
                  <a:schemeClr val="bg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US" smtClean="0"/>
              <a:t>Click to add subtitle</a:t>
            </a:r>
          </a:p>
        </p:txBody>
      </p:sp>
      <p:pic>
        <p:nvPicPr>
          <p:cNvPr id="10" name="New picture"/>
          <p:cNvPicPr/>
          <p:nvPr/>
        </p:nvPicPr>
        <p:blipFill>
          <a:blip r:embed="rId3" cstate="print"/>
          <a:srcRect/>
          <a:stretch>
            <a:fillRect/>
          </a:stretch>
        </p:blipFill>
        <p:spPr>
          <a:xfrm>
            <a:off x="0" y="4143375"/>
            <a:ext cx="6426200" cy="1009650"/>
          </a:xfrm>
          <a:prstGeom prst="rect">
            <a:avLst/>
          </a:prstGeom>
          <a:ln>
            <a:solidFill>
              <a:srgbClr val="FFFFFF">
                <a:alpha val="0"/>
              </a:srgbClr>
            </a:solidFill>
          </a:ln>
        </p:spPr>
      </p:pic>
    </p:spTree>
    <p:extLst>
      <p:ext uri="{BB962C8B-B14F-4D97-AF65-F5344CB8AC3E}">
        <p14:creationId xmlns:p14="http://schemas.microsoft.com/office/powerpoint/2010/main" val="28014029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10" name="Content Placeholder 9"/>
          <p:cNvSpPr>
            <a:spLocks noGrp="1"/>
          </p:cNvSpPr>
          <p:nvPr>
            <p:ph sz="quarter" idx="12" hasCustomPrompt="1"/>
          </p:nvPr>
        </p:nvSpPr>
        <p:spPr/>
        <p:txBody>
          <a:bodyPr/>
          <a:lstStyle>
            <a:lvl2pPr>
              <a:defRPr/>
            </a:lvl2pPr>
            <a:lvl3pPr>
              <a:defRPr/>
            </a:lvl3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p:nvPicPr>
        <p:blipFill>
          <a:blip r:embed="rId2"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20147171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FirstLevel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10" name="Content Placeholder 9"/>
          <p:cNvSpPr>
            <a:spLocks noGrp="1"/>
          </p:cNvSpPr>
          <p:nvPr>
            <p:ph sz="quarter" idx="12" hasCustomPrompt="1"/>
          </p:nvPr>
        </p:nvSpPr>
        <p:spPr/>
        <p:txBody>
          <a:bodyPr/>
          <a:lstStyle>
            <a:lvl1pPr marL="0" indent="0">
              <a:lnSpc>
                <a:spcPct val="100000"/>
              </a:lnSpc>
              <a:spcAft>
                <a:spcPts val="1800"/>
              </a:spcAft>
              <a:buNone/>
              <a:defRPr/>
            </a:lvl1pPr>
            <a:lvl2pPr marL="279400" indent="-250825">
              <a:buFont typeface="Arial" pitchFamily="34" charset="0"/>
              <a:buChar char="•"/>
              <a:defRPr/>
            </a:lvl2pPr>
            <a:lvl3pPr marL="515938" indent="-250825">
              <a:buFont typeface="BentonSansF Book" pitchFamily="50" charset="0"/>
              <a:buChar char="–"/>
              <a:defRPr/>
            </a:lvl3pPr>
            <a:lvl4pPr marL="801688" indent="-250825">
              <a:buFont typeface="Arial" pitchFamily="34" charset="0"/>
              <a:buChar char="•"/>
              <a:defRPr/>
            </a:lvl4pPr>
            <a:lvl5pPr marL="1085850" indent="-250825">
              <a:buFont typeface="BentonSansF Book" pitchFamily="50" charset="0"/>
              <a:buChar char="–"/>
              <a:defRPr/>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p:nvPicPr>
        <p:blipFill>
          <a:blip r:embed="rId2"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11414102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2-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10" name="Content Placeholder 9"/>
          <p:cNvSpPr>
            <a:spLocks noGrp="1"/>
          </p:cNvSpPr>
          <p:nvPr>
            <p:ph sz="quarter" idx="12" hasCustomPrompt="1"/>
          </p:nvPr>
        </p:nvSpPr>
        <p:spPr>
          <a:xfrm>
            <a:off x="457201" y="1035843"/>
            <a:ext cx="4025899" cy="3539729"/>
          </a:xfr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9" name="Content Placeholder 9"/>
          <p:cNvSpPr>
            <a:spLocks noGrp="1"/>
          </p:cNvSpPr>
          <p:nvPr>
            <p:ph sz="quarter" idx="13" hasCustomPrompt="1"/>
          </p:nvPr>
        </p:nvSpPr>
        <p:spPr>
          <a:xfrm>
            <a:off x="4659314" y="1035843"/>
            <a:ext cx="4025899" cy="3539729"/>
          </a:xfrm>
          <a:prstGeom prst="roundRect">
            <a:avLst>
              <a:gd name="adj" fmla="val 1970"/>
            </a:avLst>
          </a:prstGeo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3" name="New picture"/>
          <p:cNvPicPr/>
          <p:nvPr/>
        </p:nvPicPr>
        <p:blipFill>
          <a:blip r:embed="rId2"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16376945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2-Content 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10" name="Content Placeholder 9"/>
          <p:cNvSpPr>
            <a:spLocks noGrp="1"/>
          </p:cNvSpPr>
          <p:nvPr>
            <p:ph sz="quarter" idx="12" hasCustomPrompt="1"/>
          </p:nvPr>
        </p:nvSpPr>
        <p:spPr>
          <a:xfrm>
            <a:off x="457201" y="1031462"/>
            <a:ext cx="4025899" cy="3544110"/>
          </a:xfr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7" name="Content Placeholder 9"/>
          <p:cNvSpPr>
            <a:spLocks noGrp="1"/>
          </p:cNvSpPr>
          <p:nvPr>
            <p:ph sz="quarter" idx="13" hasCustomPrompt="1"/>
          </p:nvPr>
        </p:nvSpPr>
        <p:spPr>
          <a:xfrm>
            <a:off x="4659314" y="1031462"/>
            <a:ext cx="4025899" cy="3544110"/>
          </a:xfrm>
          <a:prstGeom prst="roundRect">
            <a:avLst>
              <a:gd name="adj" fmla="val 2505"/>
            </a:avLst>
          </a:prstGeo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3" name="New picture"/>
          <p:cNvPicPr/>
          <p:nvPr/>
        </p:nvPicPr>
        <p:blipFill>
          <a:blip r:embed="rId2"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8543487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sp>
        <p:nvSpPr>
          <p:cNvPr id="10" name="Content Placeholder 9"/>
          <p:cNvSpPr>
            <a:spLocks noGrp="1"/>
          </p:cNvSpPr>
          <p:nvPr>
            <p:ph sz="quarter" idx="12" hasCustomPrompt="1"/>
          </p:nvPr>
        </p:nvSpPr>
        <p:spPr/>
        <p:txBody>
          <a:bodyPr/>
          <a:lstStyle>
            <a:lvl2pPr>
              <a:defRPr/>
            </a:lvl2pPr>
            <a:lvl3pPr>
              <a:defRPr/>
            </a:lvl3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9" name="New picture"/>
          <p:cNvPicPr/>
          <p:nvPr userDrawn="1"/>
        </p:nvPicPr>
        <p:blipFill rotWithShape="1">
          <a:blip r:embed="rId2"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cxnSp>
        <p:nvCxnSpPr>
          <p:cNvPr id="7" name="Straight Connector 6"/>
          <p:cNvCxnSpPr/>
          <p:nvPr/>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9" name="New picture"/>
          <p:cNvPicPr/>
          <p:nvPr/>
        </p:nvPicPr>
        <p:blipFill>
          <a:blip r:embed="rId2"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35431438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Transition Green">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9144000" cy="51435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5143500"/>
          </a:xfrm>
          <a:blipFill>
            <a:blip r:embed="rId2" cstate="print"/>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9"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Tree>
    <p:extLst>
      <p:ext uri="{BB962C8B-B14F-4D97-AF65-F5344CB8AC3E}">
        <p14:creationId xmlns:p14="http://schemas.microsoft.com/office/powerpoint/2010/main" val="199877655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Transition Orange">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51435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5143500"/>
          </a:xfrm>
          <a:blipFill>
            <a:blip r:embed="rId2" cstate="print"/>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9"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11" name="New picture"/>
          <p:cNvPicPr/>
          <p:nvPr/>
        </p:nvPicPr>
        <p:blipFill>
          <a:blip r:embed="rId3"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278780060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Transition Red">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51435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5143500"/>
          </a:xfrm>
          <a:blipFill>
            <a:blip r:embed="rId2" cstate="print"/>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9"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11" name="New picture"/>
          <p:cNvPicPr/>
          <p:nvPr/>
        </p:nvPicPr>
        <p:blipFill>
          <a:blip r:embed="rId3"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70507848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ransition Slide (RED and GREEN)">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a:stretch>
            <a:fillRect/>
          </a:stretch>
        </p:blipFill>
        <p:spPr>
          <a:xfrm>
            <a:off x="0" y="2"/>
            <a:ext cx="9144000" cy="3447287"/>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11"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7" name="Title 1"/>
          <p:cNvSpPr>
            <a:spLocks noGrp="1"/>
          </p:cNvSpPr>
          <p:nvPr>
            <p:ph type="ctrTitle" hasCustomPrompt="1"/>
          </p:nvPr>
        </p:nvSpPr>
        <p:spPr>
          <a:xfrm>
            <a:off x="457200" y="3655450"/>
            <a:ext cx="4114800" cy="648000"/>
          </a:xfrm>
        </p:spPr>
        <p:txBody>
          <a:bodyPr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pic>
        <p:nvPicPr>
          <p:cNvPr id="12" name="New picture"/>
          <p:cNvPicPr/>
          <p:nvPr/>
        </p:nvPicPr>
        <p:blipFill>
          <a:blip r:embed="rId3"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307993422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ansition Slide (ORANG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a:stretch>
            <a:fillRect/>
          </a:stretch>
        </p:blipFill>
        <p:spPr>
          <a:xfrm>
            <a:off x="0" y="2"/>
            <a:ext cx="9144000" cy="3447287"/>
          </a:xfrm>
          <a:prstGeom prst="rect">
            <a:avLst/>
          </a:prstGeom>
        </p:spPr>
      </p:pic>
      <p:sp>
        <p:nvSpPr>
          <p:cNvPr id="4" name="Slide Number Placeholder 3"/>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9"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8" name="Title 1"/>
          <p:cNvSpPr>
            <a:spLocks noGrp="1"/>
          </p:cNvSpPr>
          <p:nvPr>
            <p:ph type="ctrTitle" hasCustomPrompt="1"/>
          </p:nvPr>
        </p:nvSpPr>
        <p:spPr>
          <a:xfrm>
            <a:off x="457200" y="3655450"/>
            <a:ext cx="4114800" cy="648000"/>
          </a:xfrm>
        </p:spPr>
        <p:txBody>
          <a:bodyPr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pic>
        <p:nvPicPr>
          <p:cNvPr id="10" name="New picture"/>
          <p:cNvPicPr/>
          <p:nvPr/>
        </p:nvPicPr>
        <p:blipFill>
          <a:blip r:embed="rId3"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14835401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t="5999"/>
          <a:stretch>
            <a:fillRect/>
          </a:stretch>
        </p:blipFill>
        <p:spPr>
          <a:xfrm>
            <a:off x="0" y="-46407"/>
            <a:ext cx="9144000" cy="4562012"/>
          </a:xfrm>
          <a:prstGeom prst="rect">
            <a:avLst/>
          </a:prstGeom>
        </p:spPr>
      </p:pic>
      <p:sp>
        <p:nvSpPr>
          <p:cNvPr id="2" name="Title 1"/>
          <p:cNvSpPr>
            <a:spLocks noGrp="1"/>
          </p:cNvSpPr>
          <p:nvPr>
            <p:ph type="ctrTitle" hasCustomPrompt="1"/>
          </p:nvPr>
        </p:nvSpPr>
        <p:spPr>
          <a:xfrm>
            <a:off x="457200" y="2089017"/>
            <a:ext cx="4114800" cy="1745801"/>
          </a:xfrm>
        </p:spPr>
        <p:txBody>
          <a:bodyPr anchor="t" anchorCtr="0">
            <a:noAutofit/>
          </a:bodyPr>
          <a:lstStyle>
            <a:lvl1pPr>
              <a:lnSpc>
                <a:spcPct val="100000"/>
              </a:lnSpc>
              <a:defRPr sz="3200" b="0">
                <a:solidFill>
                  <a:schemeClr val="bg1"/>
                </a:solidFill>
              </a:defRPr>
            </a:lvl1pPr>
          </a:lstStyle>
          <a:p>
            <a:r>
              <a:rPr lang="en-CA" smtClean="0"/>
              <a:t>Thank you</a:t>
            </a:r>
          </a:p>
        </p:txBody>
      </p:sp>
      <p:pic>
        <p:nvPicPr>
          <p:cNvPr id="5" name="New picture"/>
          <p:cNvPicPr/>
          <p:nvPr/>
        </p:nvPicPr>
        <p:blipFill>
          <a:blip r:embed="rId3"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262322137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Slide (RE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a:stretch>
            <a:fillRect/>
          </a:stretch>
        </p:blipFill>
        <p:spPr>
          <a:xfrm>
            <a:off x="0" y="0"/>
            <a:ext cx="9144000" cy="3561588"/>
          </a:xfrm>
          <a:prstGeom prst="rect">
            <a:avLst/>
          </a:prstGeom>
        </p:spPr>
      </p:pic>
      <p:sp>
        <p:nvSpPr>
          <p:cNvPr id="2" name="Title 1"/>
          <p:cNvSpPr>
            <a:spLocks noGrp="1"/>
          </p:cNvSpPr>
          <p:nvPr>
            <p:ph type="ctrTitle" hasCustomPrompt="1"/>
          </p:nvPr>
        </p:nvSpPr>
        <p:spPr>
          <a:xfrm>
            <a:off x="457200" y="327079"/>
            <a:ext cx="4114800" cy="1745801"/>
          </a:xfrm>
        </p:spPr>
        <p:txBody>
          <a:bodyPr>
            <a:noAutofit/>
          </a:bodyPr>
          <a:lstStyle>
            <a:lvl1pPr>
              <a:lnSpc>
                <a:spcPct val="95000"/>
              </a:lnSpc>
              <a:defRPr sz="3200" b="0" baseline="0">
                <a:solidFill>
                  <a:schemeClr val="bg1"/>
                </a:solidFill>
              </a:defRPr>
            </a:lvl1pPr>
          </a:lstStyle>
          <a:p>
            <a:r>
              <a:rPr lang="en-CA" smtClean="0"/>
              <a:t>Click to add title</a:t>
            </a:r>
          </a:p>
        </p:txBody>
      </p:sp>
      <p:sp>
        <p:nvSpPr>
          <p:cNvPr id="9" name="Text Placeholder 8"/>
          <p:cNvSpPr>
            <a:spLocks noGrp="1"/>
          </p:cNvSpPr>
          <p:nvPr>
            <p:ph type="body" sz="quarter" idx="10" hasCustomPrompt="1"/>
          </p:nvPr>
        </p:nvSpPr>
        <p:spPr>
          <a:xfrm>
            <a:off x="457200" y="2228852"/>
            <a:ext cx="4114800" cy="924983"/>
          </a:xfrm>
        </p:spPr>
        <p:txBody>
          <a:bodyPr>
            <a:noAutofit/>
          </a:bodyPr>
          <a:lstStyle>
            <a:lvl1pPr marL="0" indent="0">
              <a:lnSpc>
                <a:spcPct val="100000"/>
              </a:lnSpc>
              <a:spcAft>
                <a:spcPct val="0"/>
              </a:spcAft>
              <a:buNone/>
              <a:defRPr sz="2000" baseline="0">
                <a:solidFill>
                  <a:schemeClr val="bg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US" smtClean="0"/>
              <a:t>Click to add subtitle</a:t>
            </a:r>
          </a:p>
        </p:txBody>
      </p:sp>
      <p:pic>
        <p:nvPicPr>
          <p:cNvPr id="10" name="New picture"/>
          <p:cNvPicPr/>
          <p:nvPr/>
        </p:nvPicPr>
        <p:blipFill>
          <a:blip r:embed="rId3"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413616351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2054" name="Title 2053"/>
          <p:cNvSpPr>
            <a:spLocks noGrp="1"/>
          </p:cNvSpPr>
          <p:nvPr>
            <p:ph type="title" hasCustomPrompt="1"/>
          </p:nvPr>
        </p:nvSpPr>
        <p:spPr/>
        <p:txBody>
          <a:bodyPr/>
          <a:lstStyle>
            <a:lvl1pPr>
              <a:defRPr baseline="0">
                <a:solidFill>
                  <a:schemeClr val="tx1"/>
                </a:solidFill>
              </a:defRPr>
            </a:lvl1pPr>
          </a:lstStyle>
          <a:p>
            <a:r>
              <a:rPr lang="en-CA" smtClean="0"/>
              <a:t>Click to add text</a:t>
            </a:r>
            <a:endParaRPr lang="en-CA"/>
          </a:p>
        </p:txBody>
      </p:sp>
      <p:cxnSp>
        <p:nvCxnSpPr>
          <p:cNvPr id="7" name="Straight Connector 6"/>
          <p:cNvCxnSpPr/>
          <p:nvPr/>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55" name="New picture"/>
          <p:cNvPicPr/>
          <p:nvPr/>
        </p:nvPicPr>
        <p:blipFill>
          <a:blip r:embed="rId2"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66742789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ransition Slide (RED and GREEN)">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a:stretch>
            <a:fillRect/>
          </a:stretch>
        </p:blipFill>
        <p:spPr>
          <a:xfrm>
            <a:off x="0" y="2"/>
            <a:ext cx="9144000" cy="3447287"/>
          </a:xfrm>
          <a:prstGeom prst="rect">
            <a:avLst/>
          </a:prstGeom>
        </p:spPr>
      </p:pic>
      <p:sp>
        <p:nvSpPr>
          <p:cNvPr id="3" name="Slide Number Placeholder 2"/>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11"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2"/>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7" name="Title 1"/>
          <p:cNvSpPr>
            <a:spLocks noGrp="1"/>
          </p:cNvSpPr>
          <p:nvPr>
            <p:ph type="ctrTitle" hasCustomPrompt="1"/>
          </p:nvPr>
        </p:nvSpPr>
        <p:spPr>
          <a:xfrm>
            <a:off x="457200" y="3655450"/>
            <a:ext cx="4114800" cy="648000"/>
          </a:xfrm>
        </p:spPr>
        <p:txBody>
          <a:bodyPr anchor="b" anchorCtr="0">
            <a:noAutofit/>
          </a:bodyPr>
          <a:lstStyle>
            <a:lvl1pPr>
              <a:lnSpc>
                <a:spcPct val="95000"/>
              </a:lnSpc>
              <a:defRPr sz="3200" b="0">
                <a:solidFill>
                  <a:schemeClr val="tx1"/>
                </a:solidFill>
              </a:defRPr>
            </a:lvl1pPr>
          </a:lstStyle>
          <a:p>
            <a:r>
              <a:rPr lang="en-CA" smtClean="0"/>
              <a:t>Transition Slide</a:t>
            </a:r>
            <a:br>
              <a:rPr lang="en-CA" smtClean="0"/>
            </a:br>
            <a:r>
              <a:rPr lang="en-CA" smtClean="0"/>
              <a:t>That Could Be Two Lines</a:t>
            </a:r>
          </a:p>
        </p:txBody>
      </p:sp>
      <p:pic>
        <p:nvPicPr>
          <p:cNvPr id="12" name="New picture"/>
          <p:cNvPicPr/>
          <p:nvPr/>
        </p:nvPicPr>
        <p:blipFill>
          <a:blip r:embed="rId3"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41295775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FirstLevel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sp>
        <p:nvSpPr>
          <p:cNvPr id="10" name="Content Placeholder 9"/>
          <p:cNvSpPr>
            <a:spLocks noGrp="1"/>
          </p:cNvSpPr>
          <p:nvPr>
            <p:ph sz="quarter" idx="12" hasCustomPrompt="1"/>
          </p:nvPr>
        </p:nvSpPr>
        <p:spPr/>
        <p:txBody>
          <a:bodyPr/>
          <a:lstStyle>
            <a:lvl1pPr marL="0" indent="0">
              <a:lnSpc>
                <a:spcPct val="100000"/>
              </a:lnSpc>
              <a:spcAft>
                <a:spcPts val="1800"/>
              </a:spcAft>
              <a:buNone/>
              <a:defRPr/>
            </a:lvl1pPr>
            <a:lvl2pPr marL="279400" indent="-250825">
              <a:buFont typeface="Arial" pitchFamily="34" charset="0"/>
              <a:buChar char="•"/>
              <a:defRPr/>
            </a:lvl2pPr>
            <a:lvl3pPr marL="515938" indent="-250825">
              <a:buFont typeface="BentonSansF Book" pitchFamily="50" charset="0"/>
              <a:buChar char="–"/>
              <a:defRPr/>
            </a:lvl3pPr>
            <a:lvl4pPr marL="801688" indent="-250825">
              <a:buFont typeface="Arial" pitchFamily="34" charset="0"/>
              <a:buChar char="•"/>
              <a:defRPr/>
            </a:lvl4pPr>
            <a:lvl5pPr marL="1085850" indent="-250825">
              <a:buFont typeface="BentonSansF Book" pitchFamily="50" charset="0"/>
              <a:buChar char="–"/>
              <a:defRPr/>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9" name="New picture"/>
          <p:cNvPicPr/>
          <p:nvPr userDrawn="1"/>
        </p:nvPicPr>
        <p:blipFill rotWithShape="1">
          <a:blip r:embed="rId2"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116548453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ransition Slide (ORANG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a:stretch>
            <a:fillRect/>
          </a:stretch>
        </p:blipFill>
        <p:spPr>
          <a:xfrm>
            <a:off x="0" y="2"/>
            <a:ext cx="9144000" cy="3447287"/>
          </a:xfrm>
          <a:prstGeom prst="rect">
            <a:avLst/>
          </a:prstGeom>
        </p:spPr>
      </p:pic>
      <p:sp>
        <p:nvSpPr>
          <p:cNvPr id="4" name="Slide Number Placeholder 3"/>
          <p:cNvSpPr>
            <a:spLocks noGrp="1"/>
          </p:cNvSpPr>
          <p:nvPr>
            <p:ph type="sldNum" sz="quarter" idx="11"/>
          </p:nvPr>
        </p:nvSpPr>
        <p:spPr/>
        <p:txBody>
          <a:bodyPr/>
          <a:lstStyle/>
          <a:p>
            <a:fld id="{B6F15528-21DE-4FAA-801E-634DDDAF4B2B}" type="slidenum">
              <a:rPr lang="en-US" smtClean="0">
                <a:solidFill>
                  <a:srgbClr val="5F6062"/>
                </a:solidFill>
              </a:rPr>
              <a:pPr/>
              <a:t>‹#›</a:t>
            </a:fld>
            <a:endParaRPr lang="en-US" dirty="0">
              <a:solidFill>
                <a:srgbClr val="5F6062"/>
              </a:solidFill>
            </a:endParaRPr>
          </a:p>
        </p:txBody>
      </p:sp>
      <p:sp>
        <p:nvSpPr>
          <p:cNvPr id="9"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2"/>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8" name="Title 1"/>
          <p:cNvSpPr>
            <a:spLocks noGrp="1"/>
          </p:cNvSpPr>
          <p:nvPr>
            <p:ph type="ctrTitle" hasCustomPrompt="1"/>
          </p:nvPr>
        </p:nvSpPr>
        <p:spPr>
          <a:xfrm>
            <a:off x="457200" y="3655450"/>
            <a:ext cx="4114800" cy="648000"/>
          </a:xfrm>
        </p:spPr>
        <p:txBody>
          <a:bodyPr anchor="b" anchorCtr="0">
            <a:noAutofit/>
          </a:bodyPr>
          <a:lstStyle>
            <a:lvl1pPr>
              <a:lnSpc>
                <a:spcPct val="95000"/>
              </a:lnSpc>
              <a:defRPr sz="3200" b="0">
                <a:solidFill>
                  <a:schemeClr val="tx1"/>
                </a:solidFill>
              </a:defRPr>
            </a:lvl1pPr>
          </a:lstStyle>
          <a:p>
            <a:r>
              <a:rPr lang="en-CA" smtClean="0"/>
              <a:t>Transition Slide</a:t>
            </a:r>
            <a:br>
              <a:rPr lang="en-CA" smtClean="0"/>
            </a:br>
            <a:r>
              <a:rPr lang="en-CA" smtClean="0"/>
              <a:t>That Could Be Two Lines</a:t>
            </a:r>
          </a:p>
        </p:txBody>
      </p:sp>
      <p:pic>
        <p:nvPicPr>
          <p:cNvPr id="10" name="New picture"/>
          <p:cNvPicPr/>
          <p:nvPr/>
        </p:nvPicPr>
        <p:blipFill>
          <a:blip r:embed="rId3"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208872541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hank You">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t="5999"/>
          <a:stretch>
            <a:fillRect/>
          </a:stretch>
        </p:blipFill>
        <p:spPr>
          <a:xfrm>
            <a:off x="0" y="-46407"/>
            <a:ext cx="9144000" cy="4562012"/>
          </a:xfrm>
          <a:prstGeom prst="rect">
            <a:avLst/>
          </a:prstGeom>
        </p:spPr>
      </p:pic>
      <p:sp>
        <p:nvSpPr>
          <p:cNvPr id="2" name="Title 1"/>
          <p:cNvSpPr>
            <a:spLocks noGrp="1"/>
          </p:cNvSpPr>
          <p:nvPr>
            <p:ph type="ctrTitle" hasCustomPrompt="1"/>
          </p:nvPr>
        </p:nvSpPr>
        <p:spPr>
          <a:xfrm>
            <a:off x="457200" y="2089017"/>
            <a:ext cx="4114800" cy="1745801"/>
          </a:xfrm>
        </p:spPr>
        <p:txBody>
          <a:bodyPr anchor="t" anchorCtr="0">
            <a:noAutofit/>
          </a:bodyPr>
          <a:lstStyle>
            <a:lvl1pPr>
              <a:lnSpc>
                <a:spcPct val="100000"/>
              </a:lnSpc>
              <a:defRPr sz="3200" b="0">
                <a:solidFill>
                  <a:schemeClr val="bg1"/>
                </a:solidFill>
              </a:defRPr>
            </a:lvl1pPr>
          </a:lstStyle>
          <a:p>
            <a:r>
              <a:rPr lang="en-CA" smtClean="0"/>
              <a:t>Thank you</a:t>
            </a:r>
          </a:p>
        </p:txBody>
      </p:sp>
      <p:pic>
        <p:nvPicPr>
          <p:cNvPr id="5" name="New picture"/>
          <p:cNvPicPr/>
          <p:nvPr/>
        </p:nvPicPr>
        <p:blipFill>
          <a:blip r:embed="rId3" cstate="print"/>
          <a:srcRect/>
          <a:stretch>
            <a:fillRect/>
          </a:stretch>
        </p:blipFill>
        <p:spPr>
          <a:xfrm>
            <a:off x="0" y="4657725"/>
            <a:ext cx="3098800" cy="495300"/>
          </a:xfrm>
          <a:prstGeom prst="rect">
            <a:avLst/>
          </a:prstGeom>
          <a:ln>
            <a:solidFill>
              <a:srgbClr val="FFFFFF">
                <a:alpha val="0"/>
              </a:srgbClr>
            </a:solidFill>
          </a:ln>
        </p:spPr>
      </p:pic>
    </p:spTree>
    <p:extLst>
      <p:ext uri="{BB962C8B-B14F-4D97-AF65-F5344CB8AC3E}">
        <p14:creationId xmlns:p14="http://schemas.microsoft.com/office/powerpoint/2010/main" val="42447877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sp>
        <p:nvSpPr>
          <p:cNvPr id="10" name="Content Placeholder 9"/>
          <p:cNvSpPr>
            <a:spLocks noGrp="1"/>
          </p:cNvSpPr>
          <p:nvPr>
            <p:ph sz="quarter" idx="12" hasCustomPrompt="1"/>
          </p:nvPr>
        </p:nvSpPr>
        <p:spPr>
          <a:xfrm>
            <a:off x="457201" y="1035843"/>
            <a:ext cx="4025899" cy="3539729"/>
          </a:xfr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9" name="Content Placeholder 9"/>
          <p:cNvSpPr>
            <a:spLocks noGrp="1"/>
          </p:cNvSpPr>
          <p:nvPr>
            <p:ph sz="quarter" idx="13" hasCustomPrompt="1"/>
          </p:nvPr>
        </p:nvSpPr>
        <p:spPr>
          <a:xfrm>
            <a:off x="4659314" y="1035843"/>
            <a:ext cx="4025899" cy="3539729"/>
          </a:xfrm>
          <a:prstGeom prst="roundRect">
            <a:avLst>
              <a:gd name="adj" fmla="val 1970"/>
            </a:avLst>
          </a:prstGeo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userDrawn="1"/>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3" name="New picture"/>
          <p:cNvPicPr/>
          <p:nvPr userDrawn="1"/>
        </p:nvPicPr>
        <p:blipFill rotWithShape="1">
          <a:blip r:embed="rId2"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3162026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Content 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sp>
        <p:nvSpPr>
          <p:cNvPr id="10" name="Content Placeholder 9"/>
          <p:cNvSpPr>
            <a:spLocks noGrp="1"/>
          </p:cNvSpPr>
          <p:nvPr>
            <p:ph sz="quarter" idx="12" hasCustomPrompt="1"/>
          </p:nvPr>
        </p:nvSpPr>
        <p:spPr>
          <a:xfrm>
            <a:off x="457201" y="1031462"/>
            <a:ext cx="4025899" cy="3544110"/>
          </a:xfr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7" name="Content Placeholder 9"/>
          <p:cNvSpPr>
            <a:spLocks noGrp="1"/>
          </p:cNvSpPr>
          <p:nvPr>
            <p:ph sz="quarter" idx="13" hasCustomPrompt="1"/>
          </p:nvPr>
        </p:nvSpPr>
        <p:spPr>
          <a:xfrm>
            <a:off x="4659314" y="1031462"/>
            <a:ext cx="4025899" cy="3544110"/>
          </a:xfrm>
          <a:prstGeom prst="roundRect">
            <a:avLst>
              <a:gd name="adj" fmla="val 2505"/>
            </a:avLst>
          </a:prstGeo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userDrawn="1"/>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userDrawn="1"/>
        </p:nvPicPr>
        <p:blipFill rotWithShape="1">
          <a:blip r:embed="rId2"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30273850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cxnSp>
        <p:nvCxnSpPr>
          <p:cNvPr id="7" name="Straight Connector 6"/>
          <p:cNvCxnSpPr/>
          <p:nvPr userDrawn="1"/>
        </p:nvCxnSpPr>
        <p:spPr>
          <a:xfrm>
            <a:off x="457994" y="871538"/>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9" name="New picture"/>
          <p:cNvPicPr/>
          <p:nvPr userDrawn="1"/>
        </p:nvPicPr>
        <p:blipFill rotWithShape="1">
          <a:blip r:embed="rId2"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19540059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Transition Green">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9144000" cy="51435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51435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t>‹#›</a:t>
            </a:fld>
            <a:endParaRPr lang="en-US" dirty="0"/>
          </a:p>
        </p:txBody>
      </p:sp>
      <p:sp>
        <p:nvSpPr>
          <p:cNvPr id="9"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8" name="New picture"/>
          <p:cNvPicPr/>
          <p:nvPr userDrawn="1"/>
        </p:nvPicPr>
        <p:blipFill rotWithShape="1">
          <a:blip r:embed="rId3"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38198244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Transition Orange">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51435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51435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t>‹#›</a:t>
            </a:fld>
            <a:endParaRPr lang="en-US" dirty="0"/>
          </a:p>
        </p:txBody>
      </p:sp>
      <p:sp>
        <p:nvSpPr>
          <p:cNvPr id="9"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8" name="New picture"/>
          <p:cNvPicPr/>
          <p:nvPr userDrawn="1"/>
        </p:nvPicPr>
        <p:blipFill rotWithShape="1">
          <a:blip r:embed="rId3"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40309747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Transition Red">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51435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51435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dirty="0" smtClean="0"/>
              <a:t>Transition Slide</a:t>
            </a:r>
            <a:br>
              <a:rPr lang="en-CA" dirty="0" smtClean="0"/>
            </a:br>
            <a:r>
              <a:rPr lang="en-CA" dirty="0"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t>‹#›</a:t>
            </a:fld>
            <a:endParaRPr lang="en-US" dirty="0"/>
          </a:p>
        </p:txBody>
      </p:sp>
      <p:sp>
        <p:nvSpPr>
          <p:cNvPr id="9" name="Text Placeholder 8"/>
          <p:cNvSpPr>
            <a:spLocks noGrp="1"/>
          </p:cNvSpPr>
          <p:nvPr>
            <p:ph type="body" sz="quarter" idx="10" hasCustomPrompt="1"/>
          </p:nvPr>
        </p:nvSpPr>
        <p:spPr>
          <a:xfrm>
            <a:off x="457200" y="4334177"/>
            <a:ext cx="4114800" cy="319978"/>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8" name="New picture"/>
          <p:cNvPicPr/>
          <p:nvPr userDrawn="1"/>
        </p:nvPicPr>
        <p:blipFill rotWithShape="1">
          <a:blip r:embed="rId3" cstate="print"/>
          <a:srcRect l="8085" b="29231"/>
          <a:stretch/>
        </p:blipFill>
        <p:spPr>
          <a:xfrm>
            <a:off x="257176" y="4676148"/>
            <a:ext cx="2848279" cy="467353"/>
          </a:xfrm>
          <a:prstGeom prst="rect">
            <a:avLst/>
          </a:prstGeom>
          <a:ln>
            <a:solidFill>
              <a:srgbClr val="FFFFFF">
                <a:alpha val="0"/>
              </a:srgbClr>
            </a:solidFill>
          </a:ln>
        </p:spPr>
      </p:pic>
    </p:spTree>
    <p:extLst>
      <p:ext uri="{BB962C8B-B14F-4D97-AF65-F5344CB8AC3E}">
        <p14:creationId xmlns:p14="http://schemas.microsoft.com/office/powerpoint/2010/main" val="9396111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3200"/>
            <a:ext cx="8228012" cy="596900"/>
          </a:xfrm>
          <a:prstGeom prst="rect">
            <a:avLst/>
          </a:prstGeom>
        </p:spPr>
        <p:txBody>
          <a:bodyPr vert="horz" lIns="0" tIns="0" rIns="0" bIns="0" rtlCol="0" anchor="b" anchorCtr="0">
            <a:noAutofit/>
          </a:bodyPr>
          <a:lstStyle/>
          <a:p>
            <a:r>
              <a:rPr lang="en-CA" smtClean="0"/>
              <a:t>Click to add text</a:t>
            </a:r>
            <a:endParaRPr lang="en-US"/>
          </a:p>
        </p:txBody>
      </p:sp>
      <p:sp>
        <p:nvSpPr>
          <p:cNvPr id="3" name="Text Placeholder 2"/>
          <p:cNvSpPr>
            <a:spLocks noGrp="1"/>
          </p:cNvSpPr>
          <p:nvPr>
            <p:ph type="body" idx="1"/>
          </p:nvPr>
        </p:nvSpPr>
        <p:spPr>
          <a:xfrm>
            <a:off x="457201" y="1035843"/>
            <a:ext cx="8228012" cy="3539729"/>
          </a:xfrm>
          <a:prstGeom prst="rect">
            <a:avLst/>
          </a:prstGeom>
        </p:spPr>
        <p:txBody>
          <a:bodyPr vert="horz" lIns="0" tIns="0" rIns="0" bIns="0" rtlCol="0">
            <a:normAutofit/>
          </a:body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endParaRPr lang="en-US" smtClean="0"/>
          </a:p>
        </p:txBody>
      </p:sp>
      <p:sp>
        <p:nvSpPr>
          <p:cNvPr id="6" name="Slide Number Placeholder 5"/>
          <p:cNvSpPr>
            <a:spLocks noGrp="1"/>
          </p:cNvSpPr>
          <p:nvPr>
            <p:ph type="sldNum" sz="quarter" idx="4"/>
          </p:nvPr>
        </p:nvSpPr>
        <p:spPr>
          <a:xfrm>
            <a:off x="8348383" y="4738688"/>
            <a:ext cx="336833" cy="247317"/>
          </a:xfrm>
          <a:prstGeom prst="rect">
            <a:avLst/>
          </a:prstGeom>
        </p:spPr>
        <p:txBody>
          <a:bodyPr vert="horz" lIns="0" tIns="0" rIns="0" bIns="0" rtlCol="0" anchor="ctr"/>
          <a:lstStyle>
            <a:lvl1pPr algn="r">
              <a:defRPr sz="800" b="1" i="0">
                <a:solidFill>
                  <a:schemeClr val="accent6"/>
                </a:solidFill>
              </a:defRPr>
            </a:lvl1pPr>
          </a:lstStyle>
          <a:p>
            <a:fld id="{5BD36294-2849-48A8-8531-5354CF3095D2}" type="slidenum">
              <a:rPr lang="en-US" smtClean="0"/>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9" r:id="rId3"/>
    <p:sldLayoutId id="2147483680" r:id="rId4"/>
    <p:sldLayoutId id="2147483681" r:id="rId5"/>
    <p:sldLayoutId id="2147483682" r:id="rId6"/>
    <p:sldLayoutId id="2147483674" r:id="rId7"/>
    <p:sldLayoutId id="2147483694" r:id="rId8"/>
    <p:sldLayoutId id="2147483695" r:id="rId9"/>
    <p:sldLayoutId id="2147483673" r:id="rId10"/>
    <p:sldLayoutId id="2147483678" r:id="rId11"/>
    <p:sldLayoutId id="2147483677" r:id="rId12"/>
    <p:sldLayoutId id="2147483714" r:id="rId13"/>
    <p:sldLayoutId id="2147483715" r:id="rId14"/>
  </p:sldLayoutIdLst>
  <p:timing>
    <p:tnLst>
      <p:par>
        <p:cTn id="1" dur="indefinite" restart="never" nodeType="tmRoot"/>
      </p:par>
    </p:tnLst>
  </p:timing>
  <p:hf hdr="0" ftr="0" dt="0"/>
  <p:txStyles>
    <p:titleStyle>
      <a:lvl1pPr algn="l" defTabSz="914400" rtl="0" eaLnBrk="1" latinLnBrk="0" hangingPunct="1">
        <a:lnSpc>
          <a:spcPts val="2600"/>
        </a:lnSpc>
        <a:spcBef>
          <a:spcPct val="0"/>
        </a:spcBef>
        <a:buNone/>
        <a:defRPr sz="2800" b="0" kern="1200">
          <a:solidFill>
            <a:schemeClr val="tx2"/>
          </a:solidFill>
          <a:latin typeface="Calibri" pitchFamily="34" charset="0"/>
          <a:ea typeface="+mj-ea"/>
          <a:cs typeface="Calibri" pitchFamily="34" charset="0"/>
        </a:defRPr>
      </a:lvl1pPr>
    </p:titleStyle>
    <p:bodyStyle>
      <a:lvl1pPr marL="342900" indent="-342900" algn="l" defTabSz="914400" rtl="0" eaLnBrk="1" latinLnBrk="0" hangingPunct="1">
        <a:lnSpc>
          <a:spcPct val="100000"/>
        </a:lnSpc>
        <a:spcBef>
          <a:spcPct val="0"/>
        </a:spcBef>
        <a:spcAft>
          <a:spcPts val="1000"/>
        </a:spcAft>
        <a:buClr>
          <a:schemeClr val="accent4"/>
        </a:buClr>
        <a:buFont typeface="Arial" pitchFamily="34" charset="0"/>
        <a:buChar char="•"/>
        <a:defRPr sz="2400" b="0" kern="1200">
          <a:solidFill>
            <a:schemeClr val="tx1"/>
          </a:solidFill>
          <a:latin typeface="Calibri" pitchFamily="34" charset="0"/>
          <a:ea typeface="+mn-ea"/>
          <a:cs typeface="Calibri" pitchFamily="34" charset="0"/>
        </a:defRPr>
      </a:lvl1pPr>
      <a:lvl2pPr marL="468000" indent="-252000" algn="l" defTabSz="914400" rtl="0" eaLnBrk="1" latinLnBrk="0" hangingPunct="1">
        <a:lnSpc>
          <a:spcPct val="100000"/>
        </a:lnSpc>
        <a:spcBef>
          <a:spcPct val="0"/>
        </a:spcBef>
        <a:spcAft>
          <a:spcPts val="1200"/>
        </a:spcAft>
        <a:buClr>
          <a:schemeClr val="accent4"/>
        </a:buClr>
        <a:buFont typeface="BentonSansF Book" pitchFamily="50" charset="0"/>
        <a:buChar char="–"/>
        <a:defRPr sz="2000" kern="1200">
          <a:solidFill>
            <a:schemeClr val="tx1"/>
          </a:solidFill>
          <a:latin typeface="Calibri" pitchFamily="34" charset="0"/>
          <a:ea typeface="+mn-ea"/>
          <a:cs typeface="Calibri" pitchFamily="34" charset="0"/>
        </a:defRPr>
      </a:lvl2pPr>
      <a:lvl3pPr marL="720000" indent="-252000" algn="l" defTabSz="914400" rtl="0" eaLnBrk="1" latinLnBrk="0" hangingPunct="1">
        <a:lnSpc>
          <a:spcPct val="100000"/>
        </a:lnSpc>
        <a:spcBef>
          <a:spcPct val="0"/>
        </a:spcBef>
        <a:spcAft>
          <a:spcPts val="1400"/>
        </a:spcAft>
        <a:buClr>
          <a:schemeClr val="accent4"/>
        </a:buClr>
        <a:buSzTx/>
        <a:buFont typeface="Arial" pitchFamily="34" charset="0"/>
        <a:buChar char="•"/>
        <a:defRPr sz="1800" kern="1200" baseline="0">
          <a:solidFill>
            <a:schemeClr val="tx1"/>
          </a:solidFill>
          <a:latin typeface="Calibri" pitchFamily="34" charset="0"/>
          <a:ea typeface="+mn-ea"/>
          <a:cs typeface="Calibri" pitchFamily="34" charset="0"/>
        </a:defRPr>
      </a:lvl3pPr>
      <a:lvl4pPr marL="972000" indent="-252000" algn="l" defTabSz="914400" rtl="0" eaLnBrk="1" latinLnBrk="0" hangingPunct="1">
        <a:lnSpc>
          <a:spcPct val="100000"/>
        </a:lnSpc>
        <a:spcBef>
          <a:spcPct val="0"/>
        </a:spcBef>
        <a:spcAft>
          <a:spcPts val="1600"/>
        </a:spcAft>
        <a:buClr>
          <a:schemeClr val="accent4"/>
        </a:buClr>
        <a:buSzTx/>
        <a:buFont typeface="BentonSansF Book" pitchFamily="50" charset="0"/>
        <a:buChar char="–"/>
        <a:defRPr sz="1600" kern="1200" baseline="0">
          <a:solidFill>
            <a:schemeClr val="tx1"/>
          </a:solidFill>
          <a:latin typeface="Calibri" pitchFamily="34" charset="0"/>
          <a:ea typeface="+mn-ea"/>
          <a:cs typeface="Calibri" pitchFamily="34" charset="0"/>
        </a:defRPr>
      </a:lvl4pPr>
      <a:lvl5pPr marL="1224000" indent="-252000" algn="l" defTabSz="914400" rtl="0" eaLnBrk="1" latinLnBrk="0" hangingPunct="1">
        <a:lnSpc>
          <a:spcPct val="100000"/>
        </a:lnSpc>
        <a:spcBef>
          <a:spcPct val="0"/>
        </a:spcBef>
        <a:spcAft>
          <a:spcPts val="1600"/>
        </a:spcAft>
        <a:buClr>
          <a:schemeClr val="accent4"/>
        </a:buClr>
        <a:buSzTx/>
        <a:buFont typeface="Arial" pitchFamily="34" charset="0"/>
        <a:buChar char="•"/>
        <a:defRPr sz="14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3200"/>
            <a:ext cx="8228012" cy="596900"/>
          </a:xfrm>
          <a:prstGeom prst="rect">
            <a:avLst/>
          </a:prstGeom>
        </p:spPr>
        <p:txBody>
          <a:bodyPr vert="horz" lIns="0" tIns="0" rIns="0" bIns="0" rtlCol="0" anchor="b" anchorCtr="0">
            <a:noAutofit/>
          </a:bodyPr>
          <a:lstStyle/>
          <a:p>
            <a:r>
              <a:rPr lang="en-CA" smtClean="0"/>
              <a:t>Click to add text</a:t>
            </a:r>
            <a:endParaRPr lang="en-US"/>
          </a:p>
        </p:txBody>
      </p:sp>
      <p:sp>
        <p:nvSpPr>
          <p:cNvPr id="3" name="Text Placeholder 2"/>
          <p:cNvSpPr>
            <a:spLocks noGrp="1"/>
          </p:cNvSpPr>
          <p:nvPr>
            <p:ph type="body" idx="1"/>
          </p:nvPr>
        </p:nvSpPr>
        <p:spPr>
          <a:xfrm>
            <a:off x="457201" y="1035843"/>
            <a:ext cx="8228012" cy="3539729"/>
          </a:xfrm>
          <a:prstGeom prst="rect">
            <a:avLst/>
          </a:prstGeom>
        </p:spPr>
        <p:txBody>
          <a:bodyPr vert="horz" lIns="0" tIns="0" rIns="0" bIns="0" rtlCol="0">
            <a:normAutofit/>
          </a:body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endParaRPr lang="en-US" smtClean="0"/>
          </a:p>
        </p:txBody>
      </p:sp>
      <p:sp>
        <p:nvSpPr>
          <p:cNvPr id="6" name="Slide Number Placeholder 5"/>
          <p:cNvSpPr>
            <a:spLocks noGrp="1"/>
          </p:cNvSpPr>
          <p:nvPr>
            <p:ph type="sldNum" sz="quarter" idx="4"/>
          </p:nvPr>
        </p:nvSpPr>
        <p:spPr>
          <a:xfrm>
            <a:off x="8348383" y="4738688"/>
            <a:ext cx="336833" cy="247317"/>
          </a:xfrm>
          <a:prstGeom prst="rect">
            <a:avLst/>
          </a:prstGeom>
        </p:spPr>
        <p:txBody>
          <a:bodyPr vert="horz" lIns="0" tIns="0" rIns="0" bIns="0" rtlCol="0" anchor="ctr"/>
          <a:lstStyle>
            <a:lvl1pPr algn="r">
              <a:defRPr sz="800" b="1" i="0">
                <a:solidFill>
                  <a:schemeClr val="accent6"/>
                </a:solidFill>
              </a:defRPr>
            </a:lvl1pPr>
          </a:lstStyle>
          <a:p>
            <a:fld id="{B6F15528-21DE-4FAA-801E-634DDDAF4B2B}" type="slidenum">
              <a:rPr lang="en-US" smtClean="0">
                <a:solidFill>
                  <a:srgbClr val="5F6062"/>
                </a:solidFill>
              </a:rPr>
              <a:pPr/>
              <a:t>‹#›</a:t>
            </a:fld>
            <a:endParaRPr lang="en-US" dirty="0">
              <a:solidFill>
                <a:srgbClr val="5F6062"/>
              </a:solidFill>
            </a:endParaRPr>
          </a:p>
        </p:txBody>
      </p:sp>
    </p:spTree>
    <p:extLst>
      <p:ext uri="{BB962C8B-B14F-4D97-AF65-F5344CB8AC3E}">
        <p14:creationId xmlns:p14="http://schemas.microsoft.com/office/powerpoint/2010/main" val="24783800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iming>
    <p:tnLst>
      <p:par>
        <p:cTn id="1" dur="indefinite" restart="never" nodeType="tmRoot"/>
      </p:par>
    </p:tnLst>
  </p:timing>
  <p:txStyles>
    <p:titleStyle>
      <a:lvl1pPr algn="l" defTabSz="914400" rtl="0" eaLnBrk="1" latinLnBrk="0" hangingPunct="1">
        <a:lnSpc>
          <a:spcPts val="2600"/>
        </a:lnSpc>
        <a:spcBef>
          <a:spcPct val="0"/>
        </a:spcBef>
        <a:buNone/>
        <a:defRPr sz="2800" b="0" kern="1200">
          <a:solidFill>
            <a:schemeClr val="tx2"/>
          </a:solidFill>
          <a:latin typeface="Calibri" pitchFamily="34" charset="0"/>
          <a:ea typeface="+mj-ea"/>
          <a:cs typeface="Calibri" pitchFamily="34" charset="0"/>
        </a:defRPr>
      </a:lvl1pPr>
    </p:titleStyle>
    <p:bodyStyle>
      <a:lvl1pPr marL="342900" indent="-342900" algn="l" defTabSz="914400" rtl="0" eaLnBrk="1" latinLnBrk="0" hangingPunct="1">
        <a:lnSpc>
          <a:spcPct val="100000"/>
        </a:lnSpc>
        <a:spcBef>
          <a:spcPct val="0"/>
        </a:spcBef>
        <a:spcAft>
          <a:spcPts val="1000"/>
        </a:spcAft>
        <a:buClr>
          <a:schemeClr val="accent4"/>
        </a:buClr>
        <a:buFont typeface="Arial" pitchFamily="34" charset="0"/>
        <a:buChar char="•"/>
        <a:defRPr sz="2400" b="0" kern="1200">
          <a:solidFill>
            <a:schemeClr val="tx1"/>
          </a:solidFill>
          <a:latin typeface="Calibri" pitchFamily="34" charset="0"/>
          <a:ea typeface="+mn-ea"/>
          <a:cs typeface="Calibri" pitchFamily="34" charset="0"/>
        </a:defRPr>
      </a:lvl1pPr>
      <a:lvl2pPr marL="468000" indent="-252000" algn="l" defTabSz="914400" rtl="0" eaLnBrk="1" latinLnBrk="0" hangingPunct="1">
        <a:lnSpc>
          <a:spcPct val="100000"/>
        </a:lnSpc>
        <a:spcBef>
          <a:spcPct val="0"/>
        </a:spcBef>
        <a:spcAft>
          <a:spcPts val="1200"/>
        </a:spcAft>
        <a:buClr>
          <a:schemeClr val="accent4"/>
        </a:buClr>
        <a:buFont typeface="BentonSansF Book" pitchFamily="50" charset="0"/>
        <a:buChar char="–"/>
        <a:defRPr sz="2000" kern="1200">
          <a:solidFill>
            <a:schemeClr val="tx1"/>
          </a:solidFill>
          <a:latin typeface="Calibri" pitchFamily="34" charset="0"/>
          <a:ea typeface="+mn-ea"/>
          <a:cs typeface="Calibri" pitchFamily="34" charset="0"/>
        </a:defRPr>
      </a:lvl2pPr>
      <a:lvl3pPr marL="720000" indent="-252000" algn="l" defTabSz="914400" rtl="0" eaLnBrk="1" latinLnBrk="0" hangingPunct="1">
        <a:lnSpc>
          <a:spcPct val="100000"/>
        </a:lnSpc>
        <a:spcBef>
          <a:spcPct val="0"/>
        </a:spcBef>
        <a:spcAft>
          <a:spcPts val="1400"/>
        </a:spcAft>
        <a:buClr>
          <a:schemeClr val="accent4"/>
        </a:buClr>
        <a:buSzTx/>
        <a:buFont typeface="Arial" pitchFamily="34" charset="0"/>
        <a:buChar char="•"/>
        <a:defRPr sz="1800" kern="1200" baseline="0">
          <a:solidFill>
            <a:schemeClr val="tx1"/>
          </a:solidFill>
          <a:latin typeface="Calibri" pitchFamily="34" charset="0"/>
          <a:ea typeface="+mn-ea"/>
          <a:cs typeface="Calibri" pitchFamily="34" charset="0"/>
        </a:defRPr>
      </a:lvl3pPr>
      <a:lvl4pPr marL="972000" indent="-252000" algn="l" defTabSz="914400" rtl="0" eaLnBrk="1" latinLnBrk="0" hangingPunct="1">
        <a:lnSpc>
          <a:spcPct val="100000"/>
        </a:lnSpc>
        <a:spcBef>
          <a:spcPct val="0"/>
        </a:spcBef>
        <a:spcAft>
          <a:spcPts val="1600"/>
        </a:spcAft>
        <a:buClr>
          <a:schemeClr val="accent4"/>
        </a:buClr>
        <a:buSzTx/>
        <a:buFont typeface="BentonSansF Book" pitchFamily="50" charset="0"/>
        <a:buChar char="–"/>
        <a:defRPr sz="1600" kern="1200" baseline="0">
          <a:solidFill>
            <a:schemeClr val="tx1"/>
          </a:solidFill>
          <a:latin typeface="Calibri" pitchFamily="34" charset="0"/>
          <a:ea typeface="+mn-ea"/>
          <a:cs typeface="Calibri" pitchFamily="34" charset="0"/>
        </a:defRPr>
      </a:lvl4pPr>
      <a:lvl5pPr marL="1224000" indent="-252000" algn="l" defTabSz="914400" rtl="0" eaLnBrk="1" latinLnBrk="0" hangingPunct="1">
        <a:lnSpc>
          <a:spcPct val="100000"/>
        </a:lnSpc>
        <a:spcBef>
          <a:spcPct val="0"/>
        </a:spcBef>
        <a:spcAft>
          <a:spcPts val="1600"/>
        </a:spcAft>
        <a:buClr>
          <a:schemeClr val="accent4"/>
        </a:buClr>
        <a:buSzTx/>
        <a:buFont typeface="Arial" pitchFamily="34" charset="0"/>
        <a:buChar char="•"/>
        <a:defRPr sz="14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oogle.com/url?sa=i&amp;rct=j&amp;q=&amp;esrc=s&amp;source=images&amp;cd=&amp;cad=rja&amp;uact=8&amp;ved=2ahUKEwiI4OXX9dvdAhWgIjQIHTa9DsgQjRx6BAgBEAU&amp;url=https://kidsfirstpediatrics.com/flu-just-cold/news-flash/&amp;psig=AOvVaw0yVo7wz_rcj5KKO0cRBn4U&amp;ust=1538162946948495"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95385" y="327079"/>
            <a:ext cx="8738743" cy="1621641"/>
          </a:xfrm>
        </p:spPr>
        <p:txBody>
          <a:bodyPr/>
          <a:lstStyle/>
          <a:p>
            <a:r>
              <a:rPr lang="en-CA" sz="3600" dirty="0" smtClean="0"/>
              <a:t/>
            </a:r>
            <a:br>
              <a:rPr lang="en-CA" sz="3600" dirty="0" smtClean="0"/>
            </a:br>
            <a:r>
              <a:rPr lang="en-CA" sz="3600" dirty="0"/>
              <a:t/>
            </a:r>
            <a:br>
              <a:rPr lang="en-CA" sz="3600" dirty="0"/>
            </a:br>
            <a:r>
              <a:rPr lang="en-CA" sz="3600" dirty="0" smtClean="0"/>
              <a:t/>
            </a:r>
            <a:br>
              <a:rPr lang="en-CA" sz="3600" dirty="0" smtClean="0"/>
            </a:br>
            <a:r>
              <a:rPr lang="en-CA" dirty="0" smtClean="0"/>
              <a:t>Integrating Perinatal Mood &amp; Anxiety Disorders </a:t>
            </a:r>
            <a:br>
              <a:rPr lang="en-CA" dirty="0" smtClean="0"/>
            </a:br>
            <a:r>
              <a:rPr lang="en-CA" dirty="0" smtClean="0"/>
              <a:t>into Dignity Health’s Birthing Hospitals</a:t>
            </a:r>
            <a:r>
              <a:rPr lang="en-CA" sz="3600" dirty="0" smtClean="0"/>
              <a:t/>
            </a:r>
            <a:br>
              <a:rPr lang="en-CA" sz="3600" dirty="0" smtClean="0"/>
            </a:br>
            <a:endParaRPr lang="en-CA" sz="3600" dirty="0"/>
          </a:p>
        </p:txBody>
      </p:sp>
      <p:sp>
        <p:nvSpPr>
          <p:cNvPr id="7" name="Text Placeholder 6"/>
          <p:cNvSpPr>
            <a:spLocks noGrp="1"/>
          </p:cNvSpPr>
          <p:nvPr>
            <p:ph type="body" sz="quarter" idx="10"/>
          </p:nvPr>
        </p:nvSpPr>
        <p:spPr>
          <a:xfrm>
            <a:off x="457200" y="2241030"/>
            <a:ext cx="5846164" cy="1378471"/>
          </a:xfrm>
        </p:spPr>
        <p:txBody>
          <a:bodyPr/>
          <a:lstStyle/>
          <a:p>
            <a:r>
              <a:rPr lang="en-US" sz="2400" dirty="0" smtClean="0">
                <a:solidFill>
                  <a:prstClr val="white"/>
                </a:solidFill>
                <a:latin typeface="Calibri"/>
              </a:rPr>
              <a:t>Margaret Lynn Yonekura, M.D., FACOG</a:t>
            </a:r>
          </a:p>
          <a:p>
            <a:r>
              <a:rPr lang="en-US" sz="2400" dirty="0" smtClean="0">
                <a:solidFill>
                  <a:prstClr val="white"/>
                </a:solidFill>
                <a:latin typeface="Calibri"/>
              </a:rPr>
              <a:t>Gabrielle Kaufman, MA,LPCC,BC-DMT</a:t>
            </a:r>
          </a:p>
          <a:p>
            <a:r>
              <a:rPr lang="en-US" sz="2400" dirty="0" smtClean="0">
                <a:solidFill>
                  <a:prstClr val="white"/>
                </a:solidFill>
                <a:latin typeface="Calibri"/>
              </a:rPr>
              <a:t>Barbara Sheehy, MS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8934128" y="4820768"/>
            <a:ext cx="45719" cy="45719"/>
          </a:xfrm>
          <a:prstGeom prst="rect">
            <a:avLst/>
          </a:prstGeom>
        </p:spPr>
      </p:pic>
      <p:pic>
        <p:nvPicPr>
          <p:cNvPr id="8" name="Picture 7" descr="MMH-NOW Final Logo 9.1.15 (8.5 x 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207" y="3248901"/>
            <a:ext cx="4786313" cy="1493715"/>
          </a:xfrm>
          <a:prstGeom prst="rect">
            <a:avLst/>
          </a:prstGeom>
        </p:spPr>
      </p:pic>
    </p:spTree>
    <p:extLst>
      <p:ext uri="{BB962C8B-B14F-4D97-AF65-F5344CB8AC3E}">
        <p14:creationId xmlns:p14="http://schemas.microsoft.com/office/powerpoint/2010/main" val="2566036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82" y="0"/>
            <a:ext cx="8761445" cy="45999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71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47" y="1"/>
            <a:ext cx="8509519" cy="46653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09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12</a:t>
            </a:fld>
            <a:endParaRPr lang="en-US" dirty="0"/>
          </a:p>
        </p:txBody>
      </p:sp>
      <p:sp>
        <p:nvSpPr>
          <p:cNvPr id="3" name="Content Placeholder 2"/>
          <p:cNvSpPr>
            <a:spLocks noGrp="1"/>
          </p:cNvSpPr>
          <p:nvPr>
            <p:ph sz="quarter" idx="12"/>
          </p:nvPr>
        </p:nvSpPr>
        <p:spPr/>
        <p:txBody>
          <a:bodyPr>
            <a:normAutofit/>
          </a:bodyPr>
          <a:lstStyle/>
          <a:p>
            <a:r>
              <a:rPr lang="en-US" dirty="0" smtClean="0"/>
              <a:t>PMAD is the most common complication of pregnancy</a:t>
            </a:r>
          </a:p>
          <a:p>
            <a:r>
              <a:rPr lang="en-US" dirty="0" smtClean="0"/>
              <a:t>Untreated PMADs can have a devastating effect on women, their infants, and their families</a:t>
            </a:r>
          </a:p>
          <a:p>
            <a:r>
              <a:rPr lang="en-US" dirty="0" smtClean="0"/>
              <a:t>Postpartum psychosis carries risk of suicide and/or infanticide</a:t>
            </a:r>
          </a:p>
          <a:p>
            <a:r>
              <a:rPr lang="en-US" dirty="0" smtClean="0"/>
              <a:t>Maternal suicide within a  year of birth exceeds hemorrhage and hypertensive disorders of pregnancy as a cause of maternal mortality, and is probably underreported</a:t>
            </a:r>
          </a:p>
          <a:p>
            <a:pPr lvl="1"/>
            <a:r>
              <a:rPr lang="en-US" dirty="0" smtClean="0"/>
              <a:t>70-fold increase of suicide in the first year after childbirth</a:t>
            </a:r>
            <a:endParaRPr lang="en-US" dirty="0"/>
          </a:p>
        </p:txBody>
      </p:sp>
      <p:sp>
        <p:nvSpPr>
          <p:cNvPr id="4" name="Title 3"/>
          <p:cNvSpPr>
            <a:spLocks noGrp="1"/>
          </p:cNvSpPr>
          <p:nvPr>
            <p:ph type="title"/>
          </p:nvPr>
        </p:nvSpPr>
        <p:spPr>
          <a:xfrm>
            <a:off x="157396" y="203200"/>
            <a:ext cx="8859187" cy="596900"/>
          </a:xfrm>
        </p:spPr>
        <p:txBody>
          <a:bodyPr/>
          <a:lstStyle/>
          <a:p>
            <a:r>
              <a:rPr lang="en-US" dirty="0"/>
              <a:t>Significance of </a:t>
            </a:r>
            <a:r>
              <a:rPr lang="en-US" dirty="0" smtClean="0"/>
              <a:t>PMADs (cont’d)</a:t>
            </a:r>
            <a:endParaRPr lang="en-US" dirty="0"/>
          </a:p>
        </p:txBody>
      </p:sp>
    </p:spTree>
    <p:extLst>
      <p:ext uri="{BB962C8B-B14F-4D97-AF65-F5344CB8AC3E}">
        <p14:creationId xmlns:p14="http://schemas.microsoft.com/office/powerpoint/2010/main" val="2568621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13</a:t>
            </a:fld>
            <a:endParaRPr lang="en-US" dirty="0"/>
          </a:p>
        </p:txBody>
      </p:sp>
      <p:sp>
        <p:nvSpPr>
          <p:cNvPr id="3" name="Content Placeholder 2"/>
          <p:cNvSpPr>
            <a:spLocks noGrp="1"/>
          </p:cNvSpPr>
          <p:nvPr>
            <p:ph sz="quarter" idx="12"/>
          </p:nvPr>
        </p:nvSpPr>
        <p:spPr/>
        <p:txBody>
          <a:bodyPr/>
          <a:lstStyle/>
          <a:p>
            <a:r>
              <a:rPr lang="en-US" dirty="0" smtClean="0"/>
              <a:t>PMADs can affect any woman; even fathers aren’t immune </a:t>
            </a:r>
          </a:p>
          <a:p>
            <a:r>
              <a:rPr lang="en-US" dirty="0" smtClean="0"/>
              <a:t>Cuts across age, race/ethnicity, income, education, and sexual orientation/expression</a:t>
            </a:r>
          </a:p>
          <a:p>
            <a:r>
              <a:rPr lang="en-US" dirty="0" smtClean="0"/>
              <a:t>Culture can determine whether it is socially acceptable to acknowledge or discuss mental health concerns/issues</a:t>
            </a:r>
          </a:p>
          <a:p>
            <a:r>
              <a:rPr lang="en-US" dirty="0" smtClean="0"/>
              <a:t>Culture may affect range of symptoms</a:t>
            </a:r>
          </a:p>
          <a:p>
            <a:r>
              <a:rPr lang="en-US" dirty="0" smtClean="0"/>
              <a:t>Culture may influence treatment</a:t>
            </a:r>
            <a:endParaRPr lang="en-US" dirty="0"/>
          </a:p>
        </p:txBody>
      </p:sp>
      <p:sp>
        <p:nvSpPr>
          <p:cNvPr id="4" name="Title 3"/>
          <p:cNvSpPr>
            <a:spLocks noGrp="1"/>
          </p:cNvSpPr>
          <p:nvPr>
            <p:ph type="title"/>
          </p:nvPr>
        </p:nvSpPr>
        <p:spPr/>
        <p:txBody>
          <a:bodyPr/>
          <a:lstStyle/>
          <a:p>
            <a:r>
              <a:rPr lang="en-US" dirty="0" smtClean="0"/>
              <a:t>No one is immune from PMADs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8356" y="3419395"/>
            <a:ext cx="1818443" cy="1724105"/>
          </a:xfrm>
          <a:prstGeom prst="rect">
            <a:avLst/>
          </a:prstGeom>
        </p:spPr>
      </p:pic>
    </p:spTree>
    <p:extLst>
      <p:ext uri="{BB962C8B-B14F-4D97-AF65-F5344CB8AC3E}">
        <p14:creationId xmlns:p14="http://schemas.microsoft.com/office/powerpoint/2010/main" val="3602605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14</a:t>
            </a:fld>
            <a:endParaRPr lang="en-US" dirty="0"/>
          </a:p>
        </p:txBody>
      </p:sp>
      <p:sp>
        <p:nvSpPr>
          <p:cNvPr id="4" name="Title 3"/>
          <p:cNvSpPr>
            <a:spLocks noGrp="1"/>
          </p:cNvSpPr>
          <p:nvPr>
            <p:ph type="ctrTitle"/>
          </p:nvPr>
        </p:nvSpPr>
        <p:spPr/>
        <p:txBody>
          <a:bodyPr/>
          <a:lstStyle/>
          <a:p>
            <a:r>
              <a:rPr lang="en-US" dirty="0" smtClean="0"/>
              <a:t>Who is Impacted? Why Should We Care?</a:t>
            </a:r>
            <a:endParaRPr lang="en-US" dirty="0"/>
          </a:p>
        </p:txBody>
      </p:sp>
    </p:spTree>
    <p:extLst>
      <p:ext uri="{BB962C8B-B14F-4D97-AF65-F5344CB8AC3E}">
        <p14:creationId xmlns:p14="http://schemas.microsoft.com/office/powerpoint/2010/main" val="3047748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Maternal Mental Health Matter?</a:t>
            </a:r>
            <a:endParaRPr lang="en-US" dirty="0"/>
          </a:p>
        </p:txBody>
      </p:sp>
      <p:graphicFrame>
        <p:nvGraphicFramePr>
          <p:cNvPr id="4" name="Diagram 3"/>
          <p:cNvGraphicFramePr/>
          <p:nvPr>
            <p:extLst>
              <p:ext uri="{D42A27DB-BD31-4B8C-83A1-F6EECF244321}">
                <p14:modId xmlns:p14="http://schemas.microsoft.com/office/powerpoint/2010/main" val="894415279"/>
              </p:ext>
            </p:extLst>
          </p:nvPr>
        </p:nvGraphicFramePr>
        <p:xfrm>
          <a:off x="457201" y="1077238"/>
          <a:ext cx="8125717" cy="392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889" b="100000" l="0" r="100000"/>
                    </a14:imgEffect>
                  </a14:imgLayer>
                </a14:imgProps>
              </a:ext>
              <a:ext uri="{28A0092B-C50C-407E-A947-70E740481C1C}">
                <a14:useLocalDpi xmlns:a14="http://schemas.microsoft.com/office/drawing/2010/main" val="0"/>
              </a:ext>
            </a:extLst>
          </a:blip>
          <a:stretch>
            <a:fillRect/>
          </a:stretch>
        </p:blipFill>
        <p:spPr>
          <a:xfrm>
            <a:off x="1037487" y="3360160"/>
            <a:ext cx="1231394" cy="1236891"/>
          </a:xfrm>
          <a:prstGeom prst="rect">
            <a:avLst/>
          </a:prstGeom>
        </p:spPr>
      </p:pic>
    </p:spTree>
    <p:extLst>
      <p:ext uri="{BB962C8B-B14F-4D97-AF65-F5344CB8AC3E}">
        <p14:creationId xmlns:p14="http://schemas.microsoft.com/office/powerpoint/2010/main" val="2975258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Maternal Mental Health Matter?</a:t>
            </a:r>
            <a:endParaRPr lang="en-US" dirty="0"/>
          </a:p>
        </p:txBody>
      </p:sp>
      <p:graphicFrame>
        <p:nvGraphicFramePr>
          <p:cNvPr id="4" name="Diagram 3"/>
          <p:cNvGraphicFramePr/>
          <p:nvPr>
            <p:extLst>
              <p:ext uri="{D42A27DB-BD31-4B8C-83A1-F6EECF244321}">
                <p14:modId xmlns:p14="http://schemas.microsoft.com/office/powerpoint/2010/main" val="1886768736"/>
              </p:ext>
            </p:extLst>
          </p:nvPr>
        </p:nvGraphicFramePr>
        <p:xfrm>
          <a:off x="457201" y="1077238"/>
          <a:ext cx="8125717" cy="392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0" b="100000" l="0" r="97778">
                        <a14:foregroundMark x1="50667" y1="17333" x2="50667" y2="17333"/>
                        <a14:foregroundMark x1="53778" y1="44444" x2="53778" y2="44444"/>
                        <a14:foregroundMark x1="52889" y1="78667" x2="52889" y2="78667"/>
                        <a14:foregroundMark x1="56444" y1="68889" x2="56444" y2="68889"/>
                      </a14:backgroundRemoval>
                    </a14:imgEffect>
                  </a14:imgLayer>
                </a14:imgProps>
              </a:ext>
              <a:ext uri="{28A0092B-C50C-407E-A947-70E740481C1C}">
                <a14:useLocalDpi xmlns:a14="http://schemas.microsoft.com/office/drawing/2010/main" val="0"/>
              </a:ext>
            </a:extLst>
          </a:blip>
          <a:stretch>
            <a:fillRect/>
          </a:stretch>
        </p:blipFill>
        <p:spPr>
          <a:xfrm>
            <a:off x="964504" y="3498676"/>
            <a:ext cx="1283135" cy="1283135"/>
          </a:xfrm>
          <a:prstGeom prst="rect">
            <a:avLst/>
          </a:prstGeom>
        </p:spPr>
      </p:pic>
    </p:spTree>
    <p:extLst>
      <p:ext uri="{BB962C8B-B14F-4D97-AF65-F5344CB8AC3E}">
        <p14:creationId xmlns:p14="http://schemas.microsoft.com/office/powerpoint/2010/main" val="4250662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Maternal Mental Health Matter?</a:t>
            </a:r>
            <a:endParaRPr lang="en-US" dirty="0"/>
          </a:p>
        </p:txBody>
      </p:sp>
      <p:graphicFrame>
        <p:nvGraphicFramePr>
          <p:cNvPr id="4" name="Diagram 3"/>
          <p:cNvGraphicFramePr/>
          <p:nvPr>
            <p:extLst>
              <p:ext uri="{D42A27DB-BD31-4B8C-83A1-F6EECF244321}">
                <p14:modId xmlns:p14="http://schemas.microsoft.com/office/powerpoint/2010/main" val="3763641362"/>
              </p:ext>
            </p:extLst>
          </p:nvPr>
        </p:nvGraphicFramePr>
        <p:xfrm>
          <a:off x="457201" y="1077238"/>
          <a:ext cx="8125717" cy="392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0" b="100000" l="0" r="100000">
                        <a14:foregroundMark x1="59804" y1="15686" x2="59804" y2="15686"/>
                        <a14:foregroundMark x1="51471" y1="44118" x2="51471" y2="44118"/>
                        <a14:foregroundMark x1="21078" y1="53922" x2="21078" y2="53922"/>
                        <a14:foregroundMark x1="80392" y1="55392" x2="80392" y2="55392"/>
                        <a14:foregroundMark x1="34804" y1="81863" x2="34804" y2="81863"/>
                        <a14:foregroundMark x1="69118" y1="79412" x2="69118" y2="79412"/>
                      </a14:backgroundRemoval>
                    </a14:imgEffect>
                  </a14:imgLayer>
                </a14:imgProps>
              </a:ext>
              <a:ext uri="{28A0092B-C50C-407E-A947-70E740481C1C}">
                <a14:useLocalDpi xmlns:a14="http://schemas.microsoft.com/office/drawing/2010/main" val="0"/>
              </a:ext>
            </a:extLst>
          </a:blip>
          <a:stretch>
            <a:fillRect/>
          </a:stretch>
        </p:blipFill>
        <p:spPr>
          <a:xfrm>
            <a:off x="863670" y="3084690"/>
            <a:ext cx="1554480" cy="1554480"/>
          </a:xfrm>
          <a:prstGeom prst="rect">
            <a:avLst/>
          </a:prstGeom>
        </p:spPr>
      </p:pic>
    </p:spTree>
    <p:extLst>
      <p:ext uri="{BB962C8B-B14F-4D97-AF65-F5344CB8AC3E}">
        <p14:creationId xmlns:p14="http://schemas.microsoft.com/office/powerpoint/2010/main" val="334049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18</a:t>
            </a:fld>
            <a:endParaRPr lang="en-US" dirty="0"/>
          </a:p>
        </p:txBody>
      </p:sp>
      <p:pic>
        <p:nvPicPr>
          <p:cNvPr id="5" name="Content Placeholder 4"/>
          <p:cNvPicPr>
            <a:picLocks noGrp="1" noChangeAspect="1"/>
          </p:cNvPicPr>
          <p:nvPr>
            <p:ph sz="quarter" idx="12"/>
          </p:nvPr>
        </p:nvPicPr>
        <p:blipFill>
          <a:blip r:embed="rId2"/>
          <a:stretch>
            <a:fillRect/>
          </a:stretch>
        </p:blipFill>
        <p:spPr>
          <a:xfrm>
            <a:off x="354564" y="121298"/>
            <a:ext cx="8330650" cy="4453877"/>
          </a:xfrm>
          <a:prstGeom prst="rect">
            <a:avLst/>
          </a:prstGeom>
        </p:spPr>
      </p:pic>
    </p:spTree>
    <p:extLst>
      <p:ext uri="{BB962C8B-B14F-4D97-AF65-F5344CB8AC3E}">
        <p14:creationId xmlns:p14="http://schemas.microsoft.com/office/powerpoint/2010/main" val="938122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Maternal Mental Health Matter?</a:t>
            </a:r>
            <a:endParaRPr lang="en-US" dirty="0"/>
          </a:p>
        </p:txBody>
      </p:sp>
      <p:graphicFrame>
        <p:nvGraphicFramePr>
          <p:cNvPr id="4" name="Diagram 3"/>
          <p:cNvGraphicFramePr/>
          <p:nvPr>
            <p:extLst>
              <p:ext uri="{D42A27DB-BD31-4B8C-83A1-F6EECF244321}">
                <p14:modId xmlns:p14="http://schemas.microsoft.com/office/powerpoint/2010/main" val="2119710452"/>
              </p:ext>
            </p:extLst>
          </p:nvPr>
        </p:nvGraphicFramePr>
        <p:xfrm>
          <a:off x="457201" y="1077238"/>
          <a:ext cx="8125717" cy="392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5674" b="80851" l="22311" r="75697">
                        <a14:foregroundMark x1="41036" y1="54610" x2="41036" y2="54610"/>
                        <a14:foregroundMark x1="58566" y1="57447" x2="58566" y2="57447"/>
                        <a14:foregroundMark x1="41036" y1="30496" x2="41036" y2="30496"/>
                        <a14:foregroundMark x1="57769" y1="29078" x2="57769" y2="29078"/>
                      </a14:backgroundRemoval>
                    </a14:imgEffect>
                  </a14:imgLayer>
                </a14:imgProps>
              </a:ext>
              <a:ext uri="{28A0092B-C50C-407E-A947-70E740481C1C}">
                <a14:useLocalDpi xmlns:a14="http://schemas.microsoft.com/office/drawing/2010/main" val="0"/>
              </a:ext>
            </a:extLst>
          </a:blip>
          <a:srcRect l="25874" t="10462" r="24991" b="9559"/>
          <a:stretch/>
        </p:blipFill>
        <p:spPr>
          <a:xfrm>
            <a:off x="901873" y="3569917"/>
            <a:ext cx="1503124" cy="1374479"/>
          </a:xfrm>
          <a:prstGeom prst="rect">
            <a:avLst/>
          </a:prstGeom>
        </p:spPr>
      </p:pic>
    </p:spTree>
    <p:extLst>
      <p:ext uri="{BB962C8B-B14F-4D97-AF65-F5344CB8AC3E}">
        <p14:creationId xmlns:p14="http://schemas.microsoft.com/office/powerpoint/2010/main" val="292331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4294967295"/>
          </p:nvPr>
        </p:nvSpPr>
        <p:spPr>
          <a:xfrm>
            <a:off x="457200" y="1200150"/>
            <a:ext cx="8229600" cy="3543300"/>
          </a:xfrm>
          <a:prstGeom prst="rect">
            <a:avLst/>
          </a:prstGeom>
        </p:spPr>
        <p:txBody>
          <a:bodyPr/>
          <a:lstStyle/>
          <a:p>
            <a:r>
              <a:rPr lang="en-US" dirty="0" smtClean="0"/>
              <a:t>Increase awareness about the significance of Maternal Mood and Anxiety Disorders(PMADs), including signs &amp; symptoms</a:t>
            </a:r>
          </a:p>
          <a:p>
            <a:r>
              <a:rPr lang="en-US" dirty="0"/>
              <a:t>Understand the impact of </a:t>
            </a:r>
            <a:r>
              <a:rPr lang="en-US" dirty="0" smtClean="0"/>
              <a:t>PMADs on mothers and families</a:t>
            </a:r>
          </a:p>
          <a:p>
            <a:r>
              <a:rPr lang="en-US" dirty="0" smtClean="0"/>
              <a:t>Learn about integrated care models</a:t>
            </a:r>
          </a:p>
          <a:p>
            <a:r>
              <a:rPr lang="en-US" dirty="0" smtClean="0"/>
              <a:t>Learn general guidelines of screening for PMADs </a:t>
            </a:r>
          </a:p>
        </p:txBody>
      </p:sp>
    </p:spTree>
    <p:extLst>
      <p:ext uri="{BB962C8B-B14F-4D97-AF65-F5344CB8AC3E}">
        <p14:creationId xmlns:p14="http://schemas.microsoft.com/office/powerpoint/2010/main" val="2529642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20</a:t>
            </a:fld>
            <a:endParaRPr lang="en-US" dirty="0"/>
          </a:p>
        </p:txBody>
      </p:sp>
      <p:sp>
        <p:nvSpPr>
          <p:cNvPr id="3" name="Title 2"/>
          <p:cNvSpPr>
            <a:spLocks noGrp="1"/>
          </p:cNvSpPr>
          <p:nvPr>
            <p:ph type="title"/>
          </p:nvPr>
        </p:nvSpPr>
        <p:spPr/>
        <p:txBody>
          <a:bodyPr/>
          <a:lstStyle/>
          <a:p>
            <a:r>
              <a:rPr lang="en-US" dirty="0" smtClean="0"/>
              <a:t>Association of Persistent and Severe Postnatal Depression with Child Outcomes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44" y="949911"/>
            <a:ext cx="6793572" cy="34889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2219417" y="4738688"/>
            <a:ext cx="6128966" cy="276999"/>
          </a:xfrm>
          <a:prstGeom prst="rect">
            <a:avLst/>
          </a:prstGeom>
          <a:noFill/>
        </p:spPr>
        <p:txBody>
          <a:bodyPr wrap="square" rtlCol="0">
            <a:spAutoFit/>
          </a:bodyPr>
          <a:lstStyle/>
          <a:p>
            <a:r>
              <a:rPr lang="en-US" sz="1200" dirty="0" smtClean="0"/>
              <a:t>JAMA </a:t>
            </a:r>
            <a:r>
              <a:rPr lang="en-US" sz="1200" dirty="0"/>
              <a:t>Psychiatry Published online January 31, 2018. doi:10.1001/jamapsychiatry.2017.4363</a:t>
            </a:r>
          </a:p>
        </p:txBody>
      </p:sp>
    </p:spTree>
    <p:extLst>
      <p:ext uri="{BB962C8B-B14F-4D97-AF65-F5344CB8AC3E}">
        <p14:creationId xmlns:p14="http://schemas.microsoft.com/office/powerpoint/2010/main" val="375505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21</a:t>
            </a:fld>
            <a:endParaRPr lang="en-US" dirty="0"/>
          </a:p>
        </p:txBody>
      </p:sp>
      <p:sp>
        <p:nvSpPr>
          <p:cNvPr id="3" name="Title 2"/>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21299"/>
            <a:ext cx="9144000" cy="4478694"/>
          </a:xfrm>
          <a:prstGeom prst="rect">
            <a:avLst/>
          </a:prstGeom>
        </p:spPr>
      </p:pic>
    </p:spTree>
    <p:extLst>
      <p:ext uri="{BB962C8B-B14F-4D97-AF65-F5344CB8AC3E}">
        <p14:creationId xmlns:p14="http://schemas.microsoft.com/office/powerpoint/2010/main" val="2669720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PMADs– Risk Factors</a:t>
            </a:r>
            <a:endParaRPr lang="en-US" dirty="0"/>
          </a:p>
        </p:txBody>
      </p:sp>
      <p:sp>
        <p:nvSpPr>
          <p:cNvPr id="5" name="TextBox 4"/>
          <p:cNvSpPr txBox="1"/>
          <p:nvPr/>
        </p:nvSpPr>
        <p:spPr>
          <a:xfrm>
            <a:off x="457200" y="1039661"/>
            <a:ext cx="5037826"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dirty="0" smtClean="0"/>
              <a:t>Pregnancy</a:t>
            </a:r>
            <a:endParaRPr lang="en-US" sz="2800" dirty="0"/>
          </a:p>
        </p:txBody>
      </p:sp>
      <p:sp>
        <p:nvSpPr>
          <p:cNvPr id="6" name="Content Placeholder 2"/>
          <p:cNvSpPr>
            <a:spLocks noGrp="1"/>
          </p:cNvSpPr>
          <p:nvPr>
            <p:ph idx="4294967295"/>
          </p:nvPr>
        </p:nvSpPr>
        <p:spPr>
          <a:xfrm>
            <a:off x="5495026" y="1565754"/>
            <a:ext cx="3367138" cy="3064962"/>
          </a:xfrm>
          <a:prstGeom prst="rect">
            <a:avLst/>
          </a:prstGeo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indent="-230188">
              <a:spcAft>
                <a:spcPts val="0"/>
              </a:spcAft>
              <a:buClrTx/>
            </a:pPr>
            <a:r>
              <a:rPr lang="en-US" sz="1800" dirty="0"/>
              <a:t>Unresolved (untreated) depression in pregnancy (increases risk for PPD 80%)</a:t>
            </a:r>
          </a:p>
          <a:p>
            <a:pPr indent="-230188">
              <a:spcAft>
                <a:spcPts val="0"/>
              </a:spcAft>
              <a:buClrTx/>
            </a:pPr>
            <a:r>
              <a:rPr lang="en-US" sz="1800" dirty="0"/>
              <a:t>Previous postpartum depression (50%) or psychosis (70%)</a:t>
            </a:r>
          </a:p>
          <a:p>
            <a:pPr indent="-230188">
              <a:spcAft>
                <a:spcPts val="0"/>
              </a:spcAft>
              <a:buClrTx/>
            </a:pPr>
            <a:r>
              <a:rPr lang="en-US" sz="1800" dirty="0"/>
              <a:t>Any previous </a:t>
            </a:r>
            <a:r>
              <a:rPr lang="en-US" sz="1800" dirty="0" smtClean="0"/>
              <a:t>depression</a:t>
            </a:r>
          </a:p>
          <a:p>
            <a:pPr indent="-230188">
              <a:spcAft>
                <a:spcPts val="0"/>
              </a:spcAft>
              <a:buClrTx/>
            </a:pPr>
            <a:r>
              <a:rPr lang="en-US" sz="1800" dirty="0" smtClean="0"/>
              <a:t>FH of depression/anxiety disorder or postpartum depression</a:t>
            </a:r>
            <a:endParaRPr lang="en-US" sz="1800" dirty="0"/>
          </a:p>
          <a:p>
            <a:pPr indent="-230188">
              <a:spcAft>
                <a:spcPts val="0"/>
              </a:spcAft>
              <a:buClrTx/>
            </a:pPr>
            <a:r>
              <a:rPr lang="en-US" sz="1800" dirty="0"/>
              <a:t>Lack </a:t>
            </a:r>
            <a:r>
              <a:rPr lang="en-US" sz="1800" dirty="0" smtClean="0"/>
              <a:t>of </a:t>
            </a:r>
            <a:r>
              <a:rPr lang="en-US" sz="1800" dirty="0"/>
              <a:t>social support</a:t>
            </a:r>
          </a:p>
          <a:p>
            <a:pPr indent="-230188">
              <a:spcAft>
                <a:spcPts val="0"/>
              </a:spcAft>
              <a:buClrTx/>
            </a:pPr>
            <a:r>
              <a:rPr lang="en-US" sz="1800" dirty="0"/>
              <a:t>Social stress (finances, unemployment, IPV)</a:t>
            </a:r>
          </a:p>
          <a:p>
            <a:pPr indent="-230188">
              <a:spcAft>
                <a:spcPts val="0"/>
              </a:spcAft>
              <a:buClrTx/>
            </a:pPr>
            <a:r>
              <a:rPr lang="en-US" sz="1800" dirty="0"/>
              <a:t>Birth or medical </a:t>
            </a:r>
            <a:r>
              <a:rPr lang="en-US" sz="1800" dirty="0" smtClean="0"/>
              <a:t>complication</a:t>
            </a:r>
          </a:p>
          <a:p>
            <a:pPr indent="-230188">
              <a:spcAft>
                <a:spcPts val="0"/>
              </a:spcAft>
              <a:buClrTx/>
            </a:pPr>
            <a:r>
              <a:rPr lang="en-US" sz="1800" dirty="0" smtClean="0"/>
              <a:t>Childcare stress: difficult temperament, inconsolable infant </a:t>
            </a:r>
            <a:endParaRPr lang="en-US" sz="1800" dirty="0"/>
          </a:p>
        </p:txBody>
      </p:sp>
      <p:sp>
        <p:nvSpPr>
          <p:cNvPr id="7" name="TextBox 6"/>
          <p:cNvSpPr txBox="1"/>
          <p:nvPr/>
        </p:nvSpPr>
        <p:spPr>
          <a:xfrm>
            <a:off x="5495026" y="1042534"/>
            <a:ext cx="3367138"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dirty="0" smtClean="0"/>
              <a:t>Postpartum</a:t>
            </a:r>
            <a:endParaRPr lang="en-US" sz="2800" dirty="0"/>
          </a:p>
        </p:txBody>
      </p:sp>
      <p:sp>
        <p:nvSpPr>
          <p:cNvPr id="8" name="Content Placeholder 2"/>
          <p:cNvSpPr>
            <a:spLocks noGrp="1"/>
          </p:cNvSpPr>
          <p:nvPr>
            <p:ph idx="4294967295"/>
          </p:nvPr>
        </p:nvSpPr>
        <p:spPr>
          <a:xfrm>
            <a:off x="2907102" y="1565754"/>
            <a:ext cx="2593674" cy="3064962"/>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p>
            <a:pPr marL="233363" indent="-120650">
              <a:spcAft>
                <a:spcPts val="0"/>
              </a:spcAft>
              <a:buClrTx/>
            </a:pPr>
            <a:r>
              <a:rPr lang="en-US" sz="1800" dirty="0" err="1"/>
              <a:t>Primiparous</a:t>
            </a:r>
            <a:r>
              <a:rPr lang="en-US" sz="1800" dirty="0"/>
              <a:t> </a:t>
            </a:r>
          </a:p>
          <a:p>
            <a:pPr marL="233363" indent="-120650">
              <a:spcAft>
                <a:spcPts val="0"/>
              </a:spcAft>
              <a:buClrTx/>
            </a:pPr>
            <a:r>
              <a:rPr lang="en-US" sz="1800" dirty="0"/>
              <a:t>Infertility history</a:t>
            </a:r>
          </a:p>
          <a:p>
            <a:pPr marL="233363" indent="-120650">
              <a:spcAft>
                <a:spcPts val="0"/>
              </a:spcAft>
              <a:buClrTx/>
            </a:pPr>
            <a:r>
              <a:rPr lang="en-US" sz="1800" dirty="0"/>
              <a:t>Unplanned pregnancy</a:t>
            </a:r>
          </a:p>
          <a:p>
            <a:pPr marL="233363" indent="-120650">
              <a:spcAft>
                <a:spcPts val="0"/>
              </a:spcAft>
              <a:buClrTx/>
            </a:pPr>
            <a:r>
              <a:rPr lang="en-US" sz="1800" dirty="0"/>
              <a:t>Financial hardships</a:t>
            </a:r>
          </a:p>
          <a:p>
            <a:pPr marL="233363" indent="-120650">
              <a:spcAft>
                <a:spcPts val="0"/>
              </a:spcAft>
              <a:buClrTx/>
            </a:pPr>
            <a:r>
              <a:rPr lang="en-US" sz="1800" dirty="0"/>
              <a:t>Physical/emotional stress (IPV)</a:t>
            </a:r>
          </a:p>
          <a:p>
            <a:pPr marL="233363" indent="-120650">
              <a:spcAft>
                <a:spcPts val="0"/>
              </a:spcAft>
              <a:buClrTx/>
            </a:pPr>
            <a:r>
              <a:rPr lang="en-US" sz="1800" dirty="0"/>
              <a:t>High expectations &amp; disappointment</a:t>
            </a:r>
          </a:p>
          <a:p>
            <a:pPr marL="233363" indent="-120650">
              <a:spcAft>
                <a:spcPts val="0"/>
              </a:spcAft>
              <a:buClrTx/>
            </a:pPr>
            <a:r>
              <a:rPr lang="en-US" sz="1800" dirty="0"/>
              <a:t>Loss of own </a:t>
            </a:r>
            <a:r>
              <a:rPr lang="en-US" sz="1800" dirty="0" smtClean="0"/>
              <a:t>mother</a:t>
            </a:r>
          </a:p>
          <a:p>
            <a:pPr marL="233363" indent="-120650">
              <a:spcAft>
                <a:spcPts val="0"/>
              </a:spcAft>
              <a:buClrTx/>
            </a:pPr>
            <a:r>
              <a:rPr lang="en-US" sz="1800" dirty="0" smtClean="0"/>
              <a:t>Long/short interval between pregnancies</a:t>
            </a:r>
            <a:endParaRPr lang="en-US" sz="1800" dirty="0"/>
          </a:p>
          <a:p>
            <a:pPr marL="112712" indent="0">
              <a:spcAft>
                <a:spcPts val="0"/>
              </a:spcAft>
              <a:buClrTx/>
              <a:buNone/>
            </a:pPr>
            <a:endParaRPr lang="en-US" sz="1800" dirty="0"/>
          </a:p>
        </p:txBody>
      </p:sp>
      <p:sp>
        <p:nvSpPr>
          <p:cNvPr id="3" name="Content Placeholder 2"/>
          <p:cNvSpPr>
            <a:spLocks noGrp="1"/>
          </p:cNvSpPr>
          <p:nvPr>
            <p:ph idx="4294967295"/>
          </p:nvPr>
        </p:nvSpPr>
        <p:spPr>
          <a:xfrm>
            <a:off x="457200" y="1565754"/>
            <a:ext cx="2449902" cy="3064962"/>
          </a:xfrm>
          <a:prstGeom prst="rect">
            <a:avLst/>
          </a:prstGeom>
        </p:spPr>
        <p:style>
          <a:lnRef idx="2">
            <a:schemeClr val="accent1"/>
          </a:lnRef>
          <a:fillRef idx="1">
            <a:schemeClr val="lt1"/>
          </a:fillRef>
          <a:effectRef idx="0">
            <a:schemeClr val="accent1"/>
          </a:effectRef>
          <a:fontRef idx="minor">
            <a:schemeClr val="dk1"/>
          </a:fontRef>
        </p:style>
        <p:txBody>
          <a:bodyPr>
            <a:noAutofit/>
          </a:bodyPr>
          <a:lstStyle/>
          <a:p>
            <a:pPr marL="233363" indent="-120650">
              <a:spcAft>
                <a:spcPts val="0"/>
              </a:spcAft>
              <a:buClrTx/>
            </a:pPr>
            <a:r>
              <a:rPr lang="en-US" sz="1800" dirty="0" smtClean="0"/>
              <a:t>Previous </a:t>
            </a:r>
            <a:r>
              <a:rPr lang="en-US" sz="1800" dirty="0"/>
              <a:t>episode (30%)</a:t>
            </a:r>
          </a:p>
          <a:p>
            <a:pPr marL="233363" indent="-120650">
              <a:spcAft>
                <a:spcPts val="0"/>
              </a:spcAft>
              <a:buClrTx/>
            </a:pPr>
            <a:r>
              <a:rPr lang="en-US" sz="1800" dirty="0"/>
              <a:t>Family </a:t>
            </a:r>
            <a:r>
              <a:rPr lang="en-US" sz="1800" dirty="0" smtClean="0"/>
              <a:t>history of depression and/or anxiety disorder</a:t>
            </a:r>
            <a:endParaRPr lang="en-US" sz="1800" dirty="0"/>
          </a:p>
          <a:p>
            <a:pPr marL="233363" indent="-120650">
              <a:spcAft>
                <a:spcPts val="0"/>
              </a:spcAft>
              <a:buClrTx/>
            </a:pPr>
            <a:r>
              <a:rPr lang="en-US" sz="1800" dirty="0" smtClean="0"/>
              <a:t>Substance abuse</a:t>
            </a:r>
          </a:p>
          <a:p>
            <a:pPr marL="233363" indent="-120650">
              <a:spcAft>
                <a:spcPts val="0"/>
              </a:spcAft>
              <a:buClrTx/>
            </a:pPr>
            <a:r>
              <a:rPr lang="en-US" sz="1800" dirty="0" smtClean="0"/>
              <a:t>Chronic pain issues</a:t>
            </a:r>
          </a:p>
          <a:p>
            <a:pPr marL="233363" indent="-120650">
              <a:spcAft>
                <a:spcPts val="0"/>
              </a:spcAft>
              <a:buClrTx/>
            </a:pPr>
            <a:r>
              <a:rPr lang="en-US" sz="1800" dirty="0" smtClean="0"/>
              <a:t>PH of trauma (ACEs)</a:t>
            </a:r>
            <a:endParaRPr lang="en-US" sz="1800" dirty="0"/>
          </a:p>
          <a:p>
            <a:pPr marL="233363" indent="-120650">
              <a:spcAft>
                <a:spcPts val="0"/>
              </a:spcAft>
              <a:buClrTx/>
            </a:pPr>
            <a:r>
              <a:rPr lang="en-US" sz="1800" dirty="0"/>
              <a:t>Unhappily married, separated, divorced</a:t>
            </a:r>
          </a:p>
          <a:p>
            <a:pPr marL="233363" indent="-120650">
              <a:spcAft>
                <a:spcPts val="0"/>
              </a:spcAft>
              <a:buClrTx/>
            </a:pPr>
            <a:r>
              <a:rPr lang="en-US" sz="1800" dirty="0"/>
              <a:t>Lack of social support</a:t>
            </a:r>
          </a:p>
          <a:p>
            <a:pPr marL="233363" indent="-120650">
              <a:spcAft>
                <a:spcPts val="0"/>
              </a:spcAft>
              <a:buClrTx/>
            </a:pPr>
            <a:r>
              <a:rPr lang="en-US" sz="1800" dirty="0" smtClean="0"/>
              <a:t>Complicated pregnancy</a:t>
            </a:r>
            <a:endParaRPr lang="en-US" sz="1800" dirty="0"/>
          </a:p>
        </p:txBody>
      </p:sp>
    </p:spTree>
    <p:extLst>
      <p:ext uri="{BB962C8B-B14F-4D97-AF65-F5344CB8AC3E}">
        <p14:creationId xmlns:p14="http://schemas.microsoft.com/office/powerpoint/2010/main" val="1802531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23</a:t>
            </a:fld>
            <a:endParaRPr lang="en-US"/>
          </a:p>
        </p:txBody>
      </p:sp>
      <p:sp>
        <p:nvSpPr>
          <p:cNvPr id="3" name="Content Placeholder 2"/>
          <p:cNvSpPr>
            <a:spLocks noGrp="1"/>
          </p:cNvSpPr>
          <p:nvPr>
            <p:ph sz="quarter" idx="12"/>
          </p:nvPr>
        </p:nvSpPr>
        <p:spPr/>
        <p:txBody>
          <a:bodyPr>
            <a:normAutofit fontScale="85000" lnSpcReduction="10000"/>
          </a:bodyPr>
          <a:lstStyle/>
          <a:p>
            <a:r>
              <a:rPr lang="en-US" dirty="0" smtClean="0"/>
              <a:t>Teens</a:t>
            </a:r>
          </a:p>
          <a:p>
            <a:r>
              <a:rPr lang="en-US" dirty="0" smtClean="0"/>
              <a:t>Single moms</a:t>
            </a:r>
          </a:p>
          <a:p>
            <a:r>
              <a:rPr lang="en-US" dirty="0" smtClean="0"/>
              <a:t>Military women</a:t>
            </a:r>
          </a:p>
          <a:p>
            <a:r>
              <a:rPr lang="en-US" dirty="0" smtClean="0"/>
              <a:t>Low income women</a:t>
            </a:r>
          </a:p>
          <a:p>
            <a:r>
              <a:rPr lang="en-US" dirty="0" smtClean="0"/>
              <a:t>Poorly educated women</a:t>
            </a:r>
          </a:p>
          <a:p>
            <a:r>
              <a:rPr lang="en-US" dirty="0" smtClean="0"/>
              <a:t>Recent immigrants</a:t>
            </a:r>
          </a:p>
          <a:p>
            <a:r>
              <a:rPr lang="en-US" dirty="0" smtClean="0"/>
              <a:t>Women with high-risk pregnancies/</a:t>
            </a:r>
            <a:r>
              <a:rPr lang="en-US" dirty="0" err="1" smtClean="0"/>
              <a:t>hx</a:t>
            </a:r>
            <a:r>
              <a:rPr lang="en-US" dirty="0" smtClean="0"/>
              <a:t> infertility/</a:t>
            </a:r>
            <a:r>
              <a:rPr lang="en-US" dirty="0" err="1" smtClean="0"/>
              <a:t>hx</a:t>
            </a:r>
            <a:r>
              <a:rPr lang="en-US" dirty="0" smtClean="0"/>
              <a:t> miscarriage or stillbirth</a:t>
            </a:r>
          </a:p>
          <a:p>
            <a:r>
              <a:rPr lang="en-US" dirty="0" smtClean="0"/>
              <a:t>NICU moms</a:t>
            </a:r>
          </a:p>
          <a:p>
            <a:r>
              <a:rPr lang="en-US" dirty="0" smtClean="0"/>
              <a:t>LGBTQIA</a:t>
            </a:r>
            <a:endParaRPr lang="en-US" dirty="0"/>
          </a:p>
        </p:txBody>
      </p:sp>
      <p:sp>
        <p:nvSpPr>
          <p:cNvPr id="4" name="Title 3"/>
          <p:cNvSpPr>
            <a:spLocks noGrp="1"/>
          </p:cNvSpPr>
          <p:nvPr>
            <p:ph type="title"/>
          </p:nvPr>
        </p:nvSpPr>
        <p:spPr/>
        <p:txBody>
          <a:bodyPr/>
          <a:lstStyle/>
          <a:p>
            <a:r>
              <a:rPr lang="en-US" dirty="0" smtClean="0"/>
              <a:t>Vulnerable Populations at Significantly Greater Risk</a:t>
            </a:r>
            <a:endParaRPr lang="en-US" dirty="0"/>
          </a:p>
        </p:txBody>
      </p:sp>
    </p:spTree>
    <p:extLst>
      <p:ext uri="{BB962C8B-B14F-4D97-AF65-F5344CB8AC3E}">
        <p14:creationId xmlns:p14="http://schemas.microsoft.com/office/powerpoint/2010/main" val="515463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24</a:t>
            </a:fld>
            <a:endParaRPr lang="en-US"/>
          </a:p>
        </p:txBody>
      </p:sp>
      <p:sp>
        <p:nvSpPr>
          <p:cNvPr id="4" name="Title 3"/>
          <p:cNvSpPr>
            <a:spLocks noGrp="1"/>
          </p:cNvSpPr>
          <p:nvPr>
            <p:ph type="ctrTitle"/>
          </p:nvPr>
        </p:nvSpPr>
        <p:spPr/>
        <p:txBody>
          <a:bodyPr/>
          <a:lstStyle/>
          <a:p>
            <a:r>
              <a:rPr lang="en-US" dirty="0" smtClean="0"/>
              <a:t>Differential Diagnoses of PMADs</a:t>
            </a:r>
            <a:endParaRPr lang="en-US" dirty="0"/>
          </a:p>
        </p:txBody>
      </p:sp>
    </p:spTree>
    <p:extLst>
      <p:ext uri="{BB962C8B-B14F-4D97-AF65-F5344CB8AC3E}">
        <p14:creationId xmlns:p14="http://schemas.microsoft.com/office/powerpoint/2010/main" val="293789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25</a:t>
            </a:fld>
            <a:endParaRPr lang="en-US"/>
          </a:p>
        </p:txBody>
      </p:sp>
      <p:sp>
        <p:nvSpPr>
          <p:cNvPr id="3" name="Content Placeholder 2"/>
          <p:cNvSpPr>
            <a:spLocks noGrp="1"/>
          </p:cNvSpPr>
          <p:nvPr>
            <p:ph sz="quarter" idx="12"/>
          </p:nvPr>
        </p:nvSpPr>
        <p:spPr/>
        <p:txBody>
          <a:bodyPr/>
          <a:lstStyle/>
          <a:p>
            <a:r>
              <a:rPr lang="en-US" dirty="0" smtClean="0"/>
              <a:t>Impacts over 80% of women</a:t>
            </a:r>
          </a:p>
          <a:p>
            <a:r>
              <a:rPr lang="en-US" dirty="0" smtClean="0"/>
              <a:t>Tearfulness, mood swings, feeling overwhelmed</a:t>
            </a:r>
          </a:p>
          <a:p>
            <a:r>
              <a:rPr lang="en-US" dirty="0" smtClean="0"/>
              <a:t>May begin right after delivery</a:t>
            </a:r>
          </a:p>
          <a:p>
            <a:r>
              <a:rPr lang="en-US" dirty="0" smtClean="0"/>
              <a:t>Symptoms last up to two weeks</a:t>
            </a:r>
          </a:p>
          <a:p>
            <a:r>
              <a:rPr lang="en-US" dirty="0" smtClean="0"/>
              <a:t>Resolves on its own</a:t>
            </a:r>
            <a:endParaRPr lang="en-US" dirty="0"/>
          </a:p>
        </p:txBody>
      </p:sp>
      <p:sp>
        <p:nvSpPr>
          <p:cNvPr id="4" name="Title 3"/>
          <p:cNvSpPr>
            <a:spLocks noGrp="1"/>
          </p:cNvSpPr>
          <p:nvPr>
            <p:ph type="title"/>
          </p:nvPr>
        </p:nvSpPr>
        <p:spPr/>
        <p:txBody>
          <a:bodyPr/>
          <a:lstStyle/>
          <a:p>
            <a:r>
              <a:rPr lang="en-US" dirty="0" smtClean="0"/>
              <a:t>“The Baby Blues”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4468" y="1918663"/>
            <a:ext cx="2431056" cy="2820025"/>
          </a:xfrm>
          <a:prstGeom prst="rect">
            <a:avLst/>
          </a:prstGeom>
        </p:spPr>
      </p:pic>
    </p:spTree>
    <p:extLst>
      <p:ext uri="{BB962C8B-B14F-4D97-AF65-F5344CB8AC3E}">
        <p14:creationId xmlns:p14="http://schemas.microsoft.com/office/powerpoint/2010/main" val="1044646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26</a:t>
            </a:fld>
            <a:endParaRPr lang="en-US"/>
          </a:p>
        </p:txBody>
      </p:sp>
      <p:sp>
        <p:nvSpPr>
          <p:cNvPr id="3" name="Content Placeholder 2"/>
          <p:cNvSpPr>
            <a:spLocks noGrp="1"/>
          </p:cNvSpPr>
          <p:nvPr>
            <p:ph sz="quarter" idx="12"/>
          </p:nvPr>
        </p:nvSpPr>
        <p:spPr>
          <a:xfrm>
            <a:off x="457201" y="800100"/>
            <a:ext cx="8228012" cy="3539729"/>
          </a:xfrm>
        </p:spPr>
        <p:txBody>
          <a:bodyPr>
            <a:normAutofit lnSpcReduction="10000"/>
          </a:bodyPr>
          <a:lstStyle/>
          <a:p>
            <a:endParaRPr lang="en-US" dirty="0" smtClean="0"/>
          </a:p>
          <a:p>
            <a:r>
              <a:rPr lang="en-US" dirty="0" smtClean="0"/>
              <a:t>Postpartum = “with postpartum onset”</a:t>
            </a:r>
          </a:p>
          <a:p>
            <a:r>
              <a:rPr lang="en-US" dirty="0" smtClean="0"/>
              <a:t>Depressed/”low mood” OR</a:t>
            </a:r>
          </a:p>
          <a:p>
            <a:pPr lvl="1"/>
            <a:r>
              <a:rPr lang="en-US" dirty="0" smtClean="0"/>
              <a:t>Mood represents a change from person’s baseline</a:t>
            </a:r>
          </a:p>
          <a:p>
            <a:r>
              <a:rPr lang="en-US" dirty="0" smtClean="0"/>
              <a:t>Decreased interest/pleasure (anhedonia)</a:t>
            </a:r>
          </a:p>
          <a:p>
            <a:r>
              <a:rPr lang="en-US" u="sng" dirty="0" smtClean="0"/>
              <a:t>&gt;</a:t>
            </a:r>
            <a:r>
              <a:rPr lang="en-US" dirty="0" smtClean="0"/>
              <a:t> 2 weeks duration</a:t>
            </a:r>
          </a:p>
          <a:p>
            <a:r>
              <a:rPr lang="en-US" dirty="0" smtClean="0"/>
              <a:t>Impacts functioning</a:t>
            </a:r>
          </a:p>
          <a:p>
            <a:r>
              <a:rPr lang="en-US" dirty="0" smtClean="0"/>
              <a:t>Specific symptoms, at least 5 of these 9, nearly every day:</a:t>
            </a:r>
            <a:endParaRPr lang="en-US" dirty="0"/>
          </a:p>
        </p:txBody>
      </p:sp>
      <p:sp>
        <p:nvSpPr>
          <p:cNvPr id="4" name="Title 3"/>
          <p:cNvSpPr>
            <a:spLocks noGrp="1"/>
          </p:cNvSpPr>
          <p:nvPr>
            <p:ph type="title"/>
          </p:nvPr>
        </p:nvSpPr>
        <p:spPr>
          <a:xfrm>
            <a:off x="457201" y="203200"/>
            <a:ext cx="8228012" cy="453748"/>
          </a:xfrm>
        </p:spPr>
        <p:txBody>
          <a:bodyPr/>
          <a:lstStyle/>
          <a:p>
            <a:r>
              <a:rPr lang="en-US" dirty="0" smtClean="0"/>
              <a:t>Postpartum Depression = Major Depressive Disorder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634" y="1003177"/>
            <a:ext cx="2503503" cy="2503503"/>
          </a:xfrm>
          <a:prstGeom prst="rect">
            <a:avLst/>
          </a:prstGeom>
        </p:spPr>
      </p:pic>
    </p:spTree>
    <p:extLst>
      <p:ext uri="{BB962C8B-B14F-4D97-AF65-F5344CB8AC3E}">
        <p14:creationId xmlns:p14="http://schemas.microsoft.com/office/powerpoint/2010/main" val="3488187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27</a:t>
            </a:fld>
            <a:endParaRPr lang="en-US"/>
          </a:p>
        </p:txBody>
      </p:sp>
      <p:sp>
        <p:nvSpPr>
          <p:cNvPr id="3" name="Content Placeholder 2"/>
          <p:cNvSpPr>
            <a:spLocks noGrp="1"/>
          </p:cNvSpPr>
          <p:nvPr>
            <p:ph sz="quarter" idx="12"/>
          </p:nvPr>
        </p:nvSpPr>
        <p:spPr>
          <a:xfrm>
            <a:off x="457201" y="800100"/>
            <a:ext cx="8228012" cy="3539729"/>
          </a:xfrm>
        </p:spPr>
        <p:txBody>
          <a:bodyPr>
            <a:normAutofit/>
          </a:bodyPr>
          <a:lstStyle/>
          <a:p>
            <a:endParaRPr lang="en-US" dirty="0" smtClean="0"/>
          </a:p>
          <a:p>
            <a:r>
              <a:rPr lang="en-US" dirty="0" smtClean="0"/>
              <a:t>Anxious feelings often accompany depression</a:t>
            </a:r>
          </a:p>
          <a:p>
            <a:r>
              <a:rPr lang="en-US" dirty="0" smtClean="0"/>
              <a:t>Distractedness</a:t>
            </a:r>
          </a:p>
          <a:p>
            <a:r>
              <a:rPr lang="en-US" dirty="0" smtClean="0"/>
              <a:t>Confusion</a:t>
            </a:r>
          </a:p>
          <a:p>
            <a:r>
              <a:rPr lang="en-US" dirty="0" smtClean="0"/>
              <a:t>Worry</a:t>
            </a:r>
          </a:p>
          <a:p>
            <a:r>
              <a:rPr lang="en-US" dirty="0" smtClean="0"/>
              <a:t>Irritability</a:t>
            </a:r>
            <a:endParaRPr lang="en-US" dirty="0"/>
          </a:p>
        </p:txBody>
      </p:sp>
      <p:sp>
        <p:nvSpPr>
          <p:cNvPr id="4" name="Title 3"/>
          <p:cNvSpPr>
            <a:spLocks noGrp="1"/>
          </p:cNvSpPr>
          <p:nvPr>
            <p:ph type="title"/>
          </p:nvPr>
        </p:nvSpPr>
        <p:spPr>
          <a:xfrm>
            <a:off x="457201" y="203200"/>
            <a:ext cx="8228012" cy="453748"/>
          </a:xfrm>
        </p:spPr>
        <p:txBody>
          <a:bodyPr/>
          <a:lstStyle/>
          <a:p>
            <a:r>
              <a:rPr lang="en-US" dirty="0" smtClean="0"/>
              <a:t>Postpartum Anxiety</a:t>
            </a:r>
            <a:endParaRPr lang="en-US" dirty="0"/>
          </a:p>
        </p:txBody>
      </p:sp>
      <p:pic>
        <p:nvPicPr>
          <p:cNvPr id="6" name="Picture 5"/>
          <p:cNvPicPr>
            <a:picLocks noChangeAspect="1"/>
          </p:cNvPicPr>
          <p:nvPr/>
        </p:nvPicPr>
        <p:blipFill>
          <a:blip r:embed="rId3"/>
          <a:stretch>
            <a:fillRect/>
          </a:stretch>
        </p:blipFill>
        <p:spPr>
          <a:xfrm>
            <a:off x="4096023" y="1844826"/>
            <a:ext cx="3393770" cy="3017520"/>
          </a:xfrm>
          <a:prstGeom prst="rect">
            <a:avLst/>
          </a:prstGeom>
        </p:spPr>
      </p:pic>
    </p:spTree>
    <p:extLst>
      <p:ext uri="{BB962C8B-B14F-4D97-AF65-F5344CB8AC3E}">
        <p14:creationId xmlns:p14="http://schemas.microsoft.com/office/powerpoint/2010/main" val="3053072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28</a:t>
            </a:fld>
            <a:endParaRPr lang="en-US"/>
          </a:p>
        </p:txBody>
      </p:sp>
      <p:sp>
        <p:nvSpPr>
          <p:cNvPr id="3" name="Content Placeholder 2"/>
          <p:cNvSpPr>
            <a:spLocks noGrp="1"/>
          </p:cNvSpPr>
          <p:nvPr>
            <p:ph sz="quarter" idx="12"/>
          </p:nvPr>
        </p:nvSpPr>
        <p:spPr/>
        <p:txBody>
          <a:bodyPr>
            <a:normAutofit fontScale="62500" lnSpcReduction="20000"/>
          </a:bodyPr>
          <a:lstStyle/>
          <a:p>
            <a:r>
              <a:rPr lang="en-US" dirty="0" smtClean="0"/>
              <a:t>DSM-5		Specific </a:t>
            </a:r>
            <a:r>
              <a:rPr lang="en-US" dirty="0"/>
              <a:t>symptoms, at least 5 of these 9, nearly every day:</a:t>
            </a:r>
          </a:p>
          <a:p>
            <a:pPr lvl="1"/>
            <a:r>
              <a:rPr lang="en-US" b="1" dirty="0" smtClean="0"/>
              <a:t>Depressed mood </a:t>
            </a:r>
            <a:r>
              <a:rPr lang="en-US" dirty="0" smtClean="0"/>
              <a:t>most of the day, as indicated by either subjective report (e.g., feels sad, empty, hopeless) or observation made by others (e.g., appears tearful)</a:t>
            </a:r>
          </a:p>
          <a:p>
            <a:pPr lvl="1"/>
            <a:r>
              <a:rPr lang="en-US" b="1" dirty="0" smtClean="0"/>
              <a:t>Markedly diminished interest or pleasure </a:t>
            </a:r>
            <a:r>
              <a:rPr lang="en-US" dirty="0" smtClean="0"/>
              <a:t>in all, or almost all, activities most of the day</a:t>
            </a:r>
          </a:p>
          <a:p>
            <a:pPr lvl="1"/>
            <a:r>
              <a:rPr lang="en-US" b="1" dirty="0" smtClean="0"/>
              <a:t>Significant weight loss </a:t>
            </a:r>
            <a:r>
              <a:rPr lang="en-US" dirty="0" smtClean="0"/>
              <a:t>when not dieting </a:t>
            </a:r>
            <a:r>
              <a:rPr lang="en-US" b="1" dirty="0" smtClean="0"/>
              <a:t>or weight gain </a:t>
            </a:r>
            <a:r>
              <a:rPr lang="en-US" dirty="0" smtClean="0"/>
              <a:t>(e.g., a change of more than 5% of BW in a month), or decrease/increase in appetite</a:t>
            </a:r>
          </a:p>
          <a:p>
            <a:pPr lvl="1"/>
            <a:r>
              <a:rPr lang="en-US" b="1" dirty="0" smtClean="0"/>
              <a:t>Insomnia or hypersomnia</a:t>
            </a:r>
          </a:p>
          <a:p>
            <a:pPr lvl="1"/>
            <a:r>
              <a:rPr lang="en-US" b="1" dirty="0" smtClean="0"/>
              <a:t>Psychomotor agitation or retardation </a:t>
            </a:r>
            <a:r>
              <a:rPr lang="en-US" dirty="0" smtClean="0"/>
              <a:t>(observable by others)</a:t>
            </a:r>
          </a:p>
          <a:p>
            <a:pPr lvl="1"/>
            <a:r>
              <a:rPr lang="en-US" b="1" dirty="0" smtClean="0"/>
              <a:t>Fatigue or loss of energy</a:t>
            </a:r>
          </a:p>
          <a:p>
            <a:pPr lvl="1"/>
            <a:r>
              <a:rPr lang="en-US" b="1" dirty="0" smtClean="0"/>
              <a:t>Feelings of worthlessness </a:t>
            </a:r>
            <a:r>
              <a:rPr lang="en-US" dirty="0" smtClean="0"/>
              <a:t>or excessive or inappropriate </a:t>
            </a:r>
            <a:r>
              <a:rPr lang="en-US" b="1" dirty="0" smtClean="0"/>
              <a:t>guilt </a:t>
            </a:r>
            <a:r>
              <a:rPr lang="en-US" dirty="0" smtClean="0"/>
              <a:t>(which may be delusional)</a:t>
            </a:r>
          </a:p>
          <a:p>
            <a:pPr lvl="1"/>
            <a:r>
              <a:rPr lang="en-US" b="1" dirty="0" smtClean="0"/>
              <a:t>Diminished ability to think or concentrate</a:t>
            </a:r>
            <a:r>
              <a:rPr lang="en-US" dirty="0" smtClean="0"/>
              <a:t>, or indecisiveness</a:t>
            </a:r>
          </a:p>
          <a:p>
            <a:pPr lvl="1"/>
            <a:r>
              <a:rPr lang="en-US" b="1" dirty="0" smtClean="0"/>
              <a:t>Recurrent thoughts of death</a:t>
            </a:r>
            <a:r>
              <a:rPr lang="en-US" dirty="0" smtClean="0"/>
              <a:t>, recurrent suicidal ideation without a specific plan, or a suicide attempt or a specific plan for committing suicide</a:t>
            </a:r>
            <a:endParaRPr lang="en-US" dirty="0"/>
          </a:p>
        </p:txBody>
      </p:sp>
      <p:sp>
        <p:nvSpPr>
          <p:cNvPr id="4" name="Title 3"/>
          <p:cNvSpPr>
            <a:spLocks noGrp="1"/>
          </p:cNvSpPr>
          <p:nvPr>
            <p:ph type="title"/>
          </p:nvPr>
        </p:nvSpPr>
        <p:spPr/>
        <p:txBody>
          <a:bodyPr/>
          <a:lstStyle/>
          <a:p>
            <a:r>
              <a:rPr lang="en-US" dirty="0"/>
              <a:t>Postpartum Depression = Major Depressive Disorder</a:t>
            </a:r>
          </a:p>
        </p:txBody>
      </p:sp>
    </p:spTree>
    <p:extLst>
      <p:ext uri="{BB962C8B-B14F-4D97-AF65-F5344CB8AC3E}">
        <p14:creationId xmlns:p14="http://schemas.microsoft.com/office/powerpoint/2010/main" val="2892955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Major</a:t>
            </a:r>
            <a:r>
              <a:rPr lang="en-US" dirty="0" smtClean="0"/>
              <a:t> Depressive Disorder - What’s Different?</a:t>
            </a:r>
            <a:endParaRPr lang="en-US" dirty="0"/>
          </a:p>
        </p:txBody>
      </p:sp>
      <p:sp>
        <p:nvSpPr>
          <p:cNvPr id="3" name="Content Placeholder 2"/>
          <p:cNvSpPr>
            <a:spLocks noGrp="1"/>
          </p:cNvSpPr>
          <p:nvPr>
            <p:ph idx="4294967295"/>
          </p:nvPr>
        </p:nvSpPr>
        <p:spPr>
          <a:xfrm>
            <a:off x="457200" y="1565754"/>
            <a:ext cx="4202482" cy="3064962"/>
          </a:xfrm>
          <a:prstGeom prst="rect">
            <a:avLst/>
          </a:prstGeom>
        </p:spPr>
        <p:style>
          <a:lnRef idx="2">
            <a:schemeClr val="accent1"/>
          </a:lnRef>
          <a:fillRef idx="1">
            <a:schemeClr val="lt1"/>
          </a:fillRef>
          <a:effectRef idx="0">
            <a:schemeClr val="accent1"/>
          </a:effectRef>
          <a:fontRef idx="minor">
            <a:schemeClr val="dk1"/>
          </a:fontRef>
        </p:style>
        <p:txBody>
          <a:bodyPr>
            <a:normAutofit fontScale="92500"/>
          </a:bodyPr>
          <a:lstStyle/>
          <a:p>
            <a:pPr indent="-230188">
              <a:spcAft>
                <a:spcPts val="0"/>
              </a:spcAft>
              <a:buClrTx/>
            </a:pPr>
            <a:r>
              <a:rPr lang="en-US" dirty="0" smtClean="0"/>
              <a:t>No difference in DSM-5 criteria</a:t>
            </a:r>
          </a:p>
          <a:p>
            <a:pPr indent="-230188">
              <a:spcAft>
                <a:spcPts val="0"/>
              </a:spcAft>
              <a:buClrTx/>
            </a:pPr>
            <a:r>
              <a:rPr lang="en-US" dirty="0" smtClean="0"/>
              <a:t>Challenge: some of the criteria can look a lot like normal pregnancy</a:t>
            </a:r>
          </a:p>
          <a:p>
            <a:pPr indent="-230188">
              <a:spcAft>
                <a:spcPts val="0"/>
              </a:spcAft>
              <a:buClrTx/>
            </a:pPr>
            <a:r>
              <a:rPr lang="en-US" dirty="0" smtClean="0"/>
              <a:t>Multiple or severe physical complaints</a:t>
            </a:r>
          </a:p>
          <a:p>
            <a:pPr indent="-230188">
              <a:spcAft>
                <a:spcPts val="0"/>
              </a:spcAft>
              <a:buClrTx/>
            </a:pPr>
            <a:r>
              <a:rPr lang="en-US" dirty="0" smtClean="0"/>
              <a:t>Pronounced anxiety</a:t>
            </a:r>
          </a:p>
          <a:p>
            <a:pPr indent="-230188">
              <a:spcAft>
                <a:spcPts val="0"/>
              </a:spcAft>
              <a:buClrTx/>
            </a:pPr>
            <a:r>
              <a:rPr lang="en-US" dirty="0" smtClean="0"/>
              <a:t>Tearfulness</a:t>
            </a:r>
          </a:p>
          <a:p>
            <a:pPr indent="-230188">
              <a:spcAft>
                <a:spcPts val="0"/>
              </a:spcAft>
              <a:buClrTx/>
            </a:pPr>
            <a:r>
              <a:rPr lang="en-US" dirty="0" smtClean="0"/>
              <a:t>Severe low mood/hopelessness</a:t>
            </a:r>
            <a:endParaRPr lang="en-US" dirty="0"/>
          </a:p>
        </p:txBody>
      </p:sp>
      <p:sp>
        <p:nvSpPr>
          <p:cNvPr id="5" name="TextBox 4"/>
          <p:cNvSpPr txBox="1"/>
          <p:nvPr/>
        </p:nvSpPr>
        <p:spPr>
          <a:xfrm>
            <a:off x="457200" y="1039661"/>
            <a:ext cx="4202482"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dirty="0" smtClean="0"/>
              <a:t>Pregnancy</a:t>
            </a:r>
            <a:endParaRPr lang="en-US" sz="2800" dirty="0"/>
          </a:p>
        </p:txBody>
      </p:sp>
      <p:sp>
        <p:nvSpPr>
          <p:cNvPr id="6" name="Content Placeholder 2"/>
          <p:cNvSpPr>
            <a:spLocks noGrp="1"/>
          </p:cNvSpPr>
          <p:nvPr>
            <p:ph idx="4294967295"/>
          </p:nvPr>
        </p:nvSpPr>
        <p:spPr>
          <a:xfrm>
            <a:off x="4659682" y="1565754"/>
            <a:ext cx="4202482" cy="3064962"/>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p>
            <a:pPr indent="-230188">
              <a:spcAft>
                <a:spcPts val="0"/>
              </a:spcAft>
              <a:buClrTx/>
            </a:pPr>
            <a:r>
              <a:rPr lang="en-US" sz="2200" dirty="0"/>
              <a:t>Same “symptoms” as having new baby!</a:t>
            </a:r>
          </a:p>
          <a:p>
            <a:pPr indent="-230188">
              <a:spcAft>
                <a:spcPts val="0"/>
              </a:spcAft>
              <a:buClrTx/>
            </a:pPr>
            <a:r>
              <a:rPr lang="en-US" sz="2200" dirty="0"/>
              <a:t>Sleep disruption, low energy, poor concentration</a:t>
            </a:r>
          </a:p>
          <a:p>
            <a:pPr indent="-230188">
              <a:spcAft>
                <a:spcPts val="0"/>
              </a:spcAft>
              <a:buClrTx/>
            </a:pPr>
            <a:r>
              <a:rPr lang="en-US" sz="2200" dirty="0"/>
              <a:t>Agitation and pronounced </a:t>
            </a:r>
            <a:r>
              <a:rPr lang="en-US" sz="2200" dirty="0" smtClean="0"/>
              <a:t>anxiety, often </a:t>
            </a:r>
            <a:r>
              <a:rPr lang="en-US" sz="2200" dirty="0"/>
              <a:t>mistaken for bipolar disorder</a:t>
            </a:r>
          </a:p>
          <a:p>
            <a:pPr indent="-230188">
              <a:spcAft>
                <a:spcPts val="0"/>
              </a:spcAft>
              <a:buClrTx/>
            </a:pPr>
            <a:r>
              <a:rPr lang="en-US" sz="2200" dirty="0"/>
              <a:t>Disconnected from infant</a:t>
            </a:r>
          </a:p>
          <a:p>
            <a:pPr indent="-230188">
              <a:spcAft>
                <a:spcPts val="0"/>
              </a:spcAft>
              <a:buClrTx/>
            </a:pPr>
            <a:r>
              <a:rPr lang="en-US" sz="2200" dirty="0"/>
              <a:t>Suicidality </a:t>
            </a:r>
          </a:p>
        </p:txBody>
      </p:sp>
      <p:sp>
        <p:nvSpPr>
          <p:cNvPr id="7" name="TextBox 6"/>
          <p:cNvSpPr txBox="1"/>
          <p:nvPr/>
        </p:nvSpPr>
        <p:spPr>
          <a:xfrm>
            <a:off x="4659682" y="1042534"/>
            <a:ext cx="4202482"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dirty="0" smtClean="0"/>
              <a:t>Postpartum</a:t>
            </a:r>
            <a:endParaRPr lang="en-US" sz="2800" dirty="0"/>
          </a:p>
        </p:txBody>
      </p:sp>
    </p:spTree>
    <p:extLst>
      <p:ext uri="{BB962C8B-B14F-4D97-AF65-F5344CB8AC3E}">
        <p14:creationId xmlns:p14="http://schemas.microsoft.com/office/powerpoint/2010/main" val="3580073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3</a:t>
            </a:fld>
            <a:endParaRPr lang="en-US" dirty="0"/>
          </a:p>
        </p:txBody>
      </p:sp>
      <p:sp>
        <p:nvSpPr>
          <p:cNvPr id="4" name="Title 3"/>
          <p:cNvSpPr>
            <a:spLocks noGrp="1"/>
          </p:cNvSpPr>
          <p:nvPr>
            <p:ph type="ctrTitle"/>
          </p:nvPr>
        </p:nvSpPr>
        <p:spPr/>
        <p:txBody>
          <a:bodyPr/>
          <a:lstStyle/>
          <a:p>
            <a:r>
              <a:rPr lang="en-US" dirty="0" smtClean="0"/>
              <a:t>Who are we?</a:t>
            </a:r>
            <a:endParaRPr lang="en-US" dirty="0"/>
          </a:p>
        </p:txBody>
      </p:sp>
    </p:spTree>
    <p:extLst>
      <p:ext uri="{BB962C8B-B14F-4D97-AF65-F5344CB8AC3E}">
        <p14:creationId xmlns:p14="http://schemas.microsoft.com/office/powerpoint/2010/main" val="2007606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200" dirty="0"/>
          </a:p>
        </p:txBody>
      </p:sp>
      <p:sp>
        <p:nvSpPr>
          <p:cNvPr id="3" name="Content Placeholder 2"/>
          <p:cNvSpPr>
            <a:spLocks noGrp="1"/>
          </p:cNvSpPr>
          <p:nvPr>
            <p:ph idx="4294967295"/>
          </p:nvPr>
        </p:nvSpPr>
        <p:spPr>
          <a:xfrm>
            <a:off x="457200" y="986789"/>
            <a:ext cx="8229600" cy="885901"/>
          </a:xfrm>
          <a:prstGeom prst="roundRect">
            <a:avLst/>
          </a:prstGeom>
        </p:spPr>
        <p:style>
          <a:lnRef idx="0">
            <a:schemeClr val="accent2"/>
          </a:lnRef>
          <a:fillRef idx="3">
            <a:schemeClr val="accent2"/>
          </a:fillRef>
          <a:effectRef idx="3">
            <a:schemeClr val="accent2"/>
          </a:effectRef>
          <a:fontRef idx="minor">
            <a:schemeClr val="lt1"/>
          </a:fontRef>
        </p:style>
        <p:txBody>
          <a:bodyPr>
            <a:noAutofit/>
          </a:bodyPr>
          <a:lstStyle/>
          <a:p>
            <a:pPr marL="0" indent="0" algn="ctr">
              <a:buNone/>
            </a:pPr>
            <a:r>
              <a:rPr lang="en-US" sz="5400" dirty="0" smtClean="0"/>
              <a:t>QUESTION</a:t>
            </a:r>
          </a:p>
        </p:txBody>
      </p:sp>
      <p:sp>
        <p:nvSpPr>
          <p:cNvPr id="4" name="Content Placeholder 2"/>
          <p:cNvSpPr>
            <a:spLocks noGrp="1"/>
          </p:cNvSpPr>
          <p:nvPr>
            <p:ph idx="4294967295"/>
          </p:nvPr>
        </p:nvSpPr>
        <p:spPr>
          <a:xfrm>
            <a:off x="455613" y="1638300"/>
            <a:ext cx="8229600" cy="2430780"/>
          </a:xfrm>
          <a:prstGeom prst="rect">
            <a:avLst/>
          </a:prstGeom>
        </p:spPr>
        <p:txBody>
          <a:bodyPr>
            <a:normAutofit lnSpcReduction="10000"/>
          </a:bodyPr>
          <a:lstStyle/>
          <a:p>
            <a:pPr marL="0" indent="0" algn="ctr">
              <a:buNone/>
            </a:pPr>
            <a:endParaRPr lang="en-US" sz="2800" dirty="0"/>
          </a:p>
          <a:p>
            <a:pPr marL="0" indent="0" algn="ctr">
              <a:buNone/>
            </a:pPr>
            <a:r>
              <a:rPr lang="en-US" sz="3200" dirty="0" smtClean="0"/>
              <a:t>“If you could have 8 hours to yourself in a nice, quiet, clean bed, would you be able to sleep?”</a:t>
            </a:r>
          </a:p>
          <a:p>
            <a:pPr marL="0" indent="0" algn="ctr">
              <a:buNone/>
            </a:pPr>
            <a:r>
              <a:rPr lang="en-US" sz="2800" dirty="0" smtClean="0"/>
              <a:t> </a:t>
            </a:r>
          </a:p>
          <a:p>
            <a:pPr marL="0" indent="0" algn="ctr">
              <a:buNone/>
            </a:pPr>
            <a:r>
              <a:rPr lang="en-US" sz="2800" dirty="0" smtClean="0"/>
              <a:t>If the answer is NO, consider Postpartum Depression</a:t>
            </a:r>
            <a:endParaRPr lang="en-US" sz="2800" dirty="0"/>
          </a:p>
        </p:txBody>
      </p:sp>
    </p:spTree>
    <p:extLst>
      <p:ext uri="{BB962C8B-B14F-4D97-AF65-F5344CB8AC3E}">
        <p14:creationId xmlns:p14="http://schemas.microsoft.com/office/powerpoint/2010/main" val="1076389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31</a:t>
            </a:fld>
            <a:endParaRPr lang="en-US"/>
          </a:p>
        </p:txBody>
      </p:sp>
      <p:sp>
        <p:nvSpPr>
          <p:cNvPr id="3" name="Content Placeholder 2"/>
          <p:cNvSpPr>
            <a:spLocks noGrp="1"/>
          </p:cNvSpPr>
          <p:nvPr>
            <p:ph sz="quarter" idx="12"/>
          </p:nvPr>
        </p:nvSpPr>
        <p:spPr/>
        <p:txBody>
          <a:bodyPr>
            <a:normAutofit fontScale="92500"/>
          </a:bodyPr>
          <a:lstStyle/>
          <a:p>
            <a:r>
              <a:rPr lang="en-US" dirty="0" smtClean="0"/>
              <a:t>OCD may begin in the perinatal period OR severity of preexisting symptoms may worsen</a:t>
            </a:r>
          </a:p>
          <a:p>
            <a:r>
              <a:rPr lang="en-US" dirty="0" smtClean="0"/>
              <a:t>General prevalence: 2-3%; higher in the postpartum period</a:t>
            </a:r>
          </a:p>
          <a:p>
            <a:r>
              <a:rPr lang="en-US" dirty="0" smtClean="0"/>
              <a:t>Compulsive/repetitive behaviors (cleaning, counting, checking)</a:t>
            </a:r>
          </a:p>
          <a:p>
            <a:r>
              <a:rPr lang="en-US" dirty="0" smtClean="0"/>
              <a:t>Intrusive/repetitive thoughts/images</a:t>
            </a:r>
          </a:p>
          <a:p>
            <a:r>
              <a:rPr lang="en-US" dirty="0" smtClean="0"/>
              <a:t>Presents as thoughts of harming child, often accompanied by anxiety-reducing behaviors</a:t>
            </a:r>
          </a:p>
          <a:p>
            <a:r>
              <a:rPr lang="en-US" dirty="0" smtClean="0"/>
              <a:t>Very upsetting to mother; she recognizes these thoughts as </a:t>
            </a:r>
            <a:r>
              <a:rPr lang="en-US" smtClean="0"/>
              <a:t>“foreign”</a:t>
            </a:r>
            <a:endParaRPr lang="en-US" dirty="0" smtClean="0"/>
          </a:p>
          <a:p>
            <a:endParaRPr lang="en-US" dirty="0"/>
          </a:p>
        </p:txBody>
      </p:sp>
      <p:sp>
        <p:nvSpPr>
          <p:cNvPr id="4" name="Title 3"/>
          <p:cNvSpPr>
            <a:spLocks noGrp="1"/>
          </p:cNvSpPr>
          <p:nvPr>
            <p:ph type="title"/>
          </p:nvPr>
        </p:nvSpPr>
        <p:spPr/>
        <p:txBody>
          <a:bodyPr/>
          <a:lstStyle/>
          <a:p>
            <a:r>
              <a:rPr lang="en-US" dirty="0" smtClean="0"/>
              <a:t>Postpartum Obsessive-Compulsive Disorder</a:t>
            </a:r>
            <a:endParaRPr lang="en-US" dirty="0"/>
          </a:p>
        </p:txBody>
      </p:sp>
    </p:spTree>
    <p:extLst>
      <p:ext uri="{BB962C8B-B14F-4D97-AF65-F5344CB8AC3E}">
        <p14:creationId xmlns:p14="http://schemas.microsoft.com/office/powerpoint/2010/main" val="433309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32</a:t>
            </a:fld>
            <a:endParaRPr lang="en-US"/>
          </a:p>
        </p:txBody>
      </p:sp>
      <p:sp>
        <p:nvSpPr>
          <p:cNvPr id="3" name="Content Placeholder 2"/>
          <p:cNvSpPr>
            <a:spLocks noGrp="1"/>
          </p:cNvSpPr>
          <p:nvPr>
            <p:ph sz="quarter" idx="12"/>
          </p:nvPr>
        </p:nvSpPr>
        <p:spPr/>
        <p:txBody>
          <a:bodyPr>
            <a:normAutofit lnSpcReduction="10000"/>
          </a:bodyPr>
          <a:lstStyle/>
          <a:p>
            <a:r>
              <a:rPr lang="en-US" dirty="0" smtClean="0"/>
              <a:t>Reliving of  past traumatic events</a:t>
            </a:r>
          </a:p>
          <a:p>
            <a:r>
              <a:rPr lang="en-US" dirty="0" smtClean="0"/>
              <a:t>Flashbacks, nightmares, images</a:t>
            </a:r>
          </a:p>
          <a:p>
            <a:r>
              <a:rPr lang="en-US" dirty="0" smtClean="0"/>
              <a:t>Sense of doom</a:t>
            </a:r>
          </a:p>
          <a:p>
            <a:r>
              <a:rPr lang="en-US" dirty="0" smtClean="0"/>
              <a:t>Hyper-vigilance</a:t>
            </a:r>
          </a:p>
          <a:p>
            <a:r>
              <a:rPr lang="en-US" dirty="0" smtClean="0"/>
              <a:t>Increased arousal</a:t>
            </a:r>
          </a:p>
          <a:p>
            <a:r>
              <a:rPr lang="en-US" dirty="0" smtClean="0"/>
              <a:t>Can be caused by birth trauma (subjective) – birth can also trigger early trauma</a:t>
            </a:r>
          </a:p>
          <a:p>
            <a:pPr lvl="1"/>
            <a:r>
              <a:rPr lang="en-US" dirty="0" smtClean="0"/>
              <a:t>1-3% develop PTSD as direct response to birth</a:t>
            </a:r>
            <a:endParaRPr lang="en-US" dirty="0"/>
          </a:p>
        </p:txBody>
      </p:sp>
      <p:sp>
        <p:nvSpPr>
          <p:cNvPr id="4" name="Title 3"/>
          <p:cNvSpPr>
            <a:spLocks noGrp="1"/>
          </p:cNvSpPr>
          <p:nvPr>
            <p:ph type="title"/>
          </p:nvPr>
        </p:nvSpPr>
        <p:spPr/>
        <p:txBody>
          <a:bodyPr/>
          <a:lstStyle/>
          <a:p>
            <a:r>
              <a:rPr lang="en-US" dirty="0" smtClean="0"/>
              <a:t>Postpartum Post Traumatic Stress Disorder</a:t>
            </a:r>
            <a:endParaRPr lang="en-US" dirty="0"/>
          </a:p>
        </p:txBody>
      </p:sp>
    </p:spTree>
    <p:extLst>
      <p:ext uri="{BB962C8B-B14F-4D97-AF65-F5344CB8AC3E}">
        <p14:creationId xmlns:p14="http://schemas.microsoft.com/office/powerpoint/2010/main" val="1395943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33</a:t>
            </a:fld>
            <a:endParaRPr lang="en-US"/>
          </a:p>
        </p:txBody>
      </p:sp>
      <p:sp>
        <p:nvSpPr>
          <p:cNvPr id="3" name="Content Placeholder 2"/>
          <p:cNvSpPr>
            <a:spLocks noGrp="1"/>
          </p:cNvSpPr>
          <p:nvPr>
            <p:ph sz="quarter" idx="12"/>
          </p:nvPr>
        </p:nvSpPr>
        <p:spPr>
          <a:xfrm>
            <a:off x="457201" y="1035843"/>
            <a:ext cx="8228012" cy="3850950"/>
          </a:xfrm>
        </p:spPr>
        <p:txBody>
          <a:bodyPr>
            <a:normAutofit fontScale="77500" lnSpcReduction="20000"/>
          </a:bodyPr>
          <a:lstStyle/>
          <a:p>
            <a:r>
              <a:rPr lang="en-US" dirty="0" smtClean="0"/>
              <a:t>VERY RARE – occurs in 1-2/1000 births</a:t>
            </a:r>
          </a:p>
          <a:p>
            <a:r>
              <a:rPr lang="en-US" dirty="0" smtClean="0"/>
              <a:t>Most often seen in women who have been or will be diagnosed with bipolar disorder but can also occur in women with a major depression with psychosis, schizophrenia or schizoaffective disorder</a:t>
            </a:r>
          </a:p>
          <a:p>
            <a:pPr lvl="1"/>
            <a:r>
              <a:rPr lang="en-US" dirty="0" smtClean="0"/>
              <a:t>25-40% of deliveries in women with bipolar disorder are affected by postpartum psychosis</a:t>
            </a:r>
          </a:p>
          <a:p>
            <a:pPr lvl="1"/>
            <a:r>
              <a:rPr lang="en-US" dirty="0" smtClean="0"/>
              <a:t>~20% of women with schizophrenia or schizoaffective disorder develop postpartum psychosis</a:t>
            </a:r>
          </a:p>
          <a:p>
            <a:r>
              <a:rPr lang="en-US" dirty="0" smtClean="0"/>
              <a:t>Is she talking about hurting herself or the baby?</a:t>
            </a:r>
            <a:endParaRPr lang="en-US" dirty="0"/>
          </a:p>
          <a:p>
            <a:pPr marL="0" indent="0">
              <a:buNone/>
            </a:pPr>
            <a:r>
              <a:rPr lang="en-US" dirty="0" smtClean="0"/>
              <a:t> </a:t>
            </a:r>
            <a:r>
              <a:rPr lang="en-US" dirty="0" smtClean="0">
                <a:solidFill>
                  <a:srgbClr val="FF0000"/>
                </a:solidFill>
              </a:rPr>
              <a:t>A true medical emergency </a:t>
            </a:r>
            <a:r>
              <a:rPr lang="en-US" dirty="0" smtClean="0"/>
              <a:t>– baby and mother at risk</a:t>
            </a:r>
          </a:p>
          <a:p>
            <a:pPr marL="0" indent="0">
              <a:buNone/>
            </a:pPr>
            <a:r>
              <a:rPr lang="en-US" dirty="0"/>
              <a:t> </a:t>
            </a:r>
            <a:r>
              <a:rPr lang="en-US" dirty="0" smtClean="0"/>
              <a:t>CALL 9-1-1</a:t>
            </a:r>
          </a:p>
          <a:p>
            <a:pPr marL="0" indent="0">
              <a:buNone/>
            </a:pPr>
            <a:r>
              <a:rPr lang="en-US" dirty="0"/>
              <a:t> </a:t>
            </a:r>
            <a:r>
              <a:rPr lang="en-US" dirty="0" smtClean="0"/>
              <a:t>Don’t leave mother alone with baby</a:t>
            </a:r>
          </a:p>
          <a:p>
            <a:pPr marL="0" indent="0">
              <a:buNone/>
            </a:pPr>
            <a:r>
              <a:rPr lang="en-US" dirty="0" smtClean="0"/>
              <a:t>     2/1000 will commit suicide; 4% commit infanticide</a:t>
            </a:r>
            <a:endParaRPr lang="en-US" dirty="0"/>
          </a:p>
        </p:txBody>
      </p:sp>
      <p:sp>
        <p:nvSpPr>
          <p:cNvPr id="4" name="Title 3"/>
          <p:cNvSpPr>
            <a:spLocks noGrp="1"/>
          </p:cNvSpPr>
          <p:nvPr>
            <p:ph type="title"/>
          </p:nvPr>
        </p:nvSpPr>
        <p:spPr/>
        <p:txBody>
          <a:bodyPr/>
          <a:lstStyle/>
          <a:p>
            <a:r>
              <a:rPr lang="en-US" dirty="0" smtClean="0"/>
              <a:t>Postpartum Psychosis: A True Emergency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276" y="3237387"/>
            <a:ext cx="2827724" cy="1885149"/>
          </a:xfrm>
          <a:prstGeom prst="rect">
            <a:avLst/>
          </a:prstGeom>
        </p:spPr>
      </p:pic>
    </p:spTree>
    <p:extLst>
      <p:ext uri="{BB962C8B-B14F-4D97-AF65-F5344CB8AC3E}">
        <p14:creationId xmlns:p14="http://schemas.microsoft.com/office/powerpoint/2010/main" val="3653233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34</a:t>
            </a:fld>
            <a:endParaRPr lang="en-US"/>
          </a:p>
        </p:txBody>
      </p:sp>
      <p:sp>
        <p:nvSpPr>
          <p:cNvPr id="4" name="Title 3"/>
          <p:cNvSpPr>
            <a:spLocks noGrp="1"/>
          </p:cNvSpPr>
          <p:nvPr>
            <p:ph type="ctrTitle"/>
          </p:nvPr>
        </p:nvSpPr>
        <p:spPr/>
        <p:txBody>
          <a:bodyPr/>
          <a:lstStyle/>
          <a:p>
            <a:r>
              <a:rPr lang="en-US" dirty="0" smtClean="0"/>
              <a:t>Screening for PMADs</a:t>
            </a:r>
            <a:endParaRPr lang="en-US" dirty="0"/>
          </a:p>
        </p:txBody>
      </p:sp>
    </p:spTree>
    <p:extLst>
      <p:ext uri="{BB962C8B-B14F-4D97-AF65-F5344CB8AC3E}">
        <p14:creationId xmlns:p14="http://schemas.microsoft.com/office/powerpoint/2010/main" val="1606878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35</a:t>
            </a:fld>
            <a:endParaRPr lang="en-US"/>
          </a:p>
        </p:txBody>
      </p:sp>
      <p:sp>
        <p:nvSpPr>
          <p:cNvPr id="3" name="Content Placeholder 2"/>
          <p:cNvSpPr>
            <a:spLocks noGrp="1"/>
          </p:cNvSpPr>
          <p:nvPr>
            <p:ph sz="quarter" idx="12"/>
          </p:nvPr>
        </p:nvSpPr>
        <p:spPr>
          <a:xfrm>
            <a:off x="457201" y="1035843"/>
            <a:ext cx="8228012" cy="3702845"/>
          </a:xfrm>
        </p:spPr>
        <p:txBody>
          <a:bodyPr>
            <a:normAutofit fontScale="62500" lnSpcReduction="20000"/>
          </a:bodyPr>
          <a:lstStyle/>
          <a:p>
            <a:r>
              <a:rPr lang="en-US" b="1" dirty="0" smtClean="0"/>
              <a:t>American Academy of Pediatrics </a:t>
            </a:r>
            <a:r>
              <a:rPr lang="en-US" dirty="0" smtClean="0"/>
              <a:t>published a guideline in 2010</a:t>
            </a:r>
          </a:p>
          <a:p>
            <a:pPr lvl="1"/>
            <a:r>
              <a:rPr lang="en-US" dirty="0" smtClean="0"/>
              <a:t>Advocated for pediatricians to screen mothers for depressive symptoms at well child visits at 1, 2, and 4 months of age</a:t>
            </a:r>
          </a:p>
          <a:p>
            <a:pPr lvl="1"/>
            <a:r>
              <a:rPr lang="en-US" dirty="0" smtClean="0"/>
              <a:t>Recognized that maternal depression can cause failure to thrive and other pediatric issues if unrecognized</a:t>
            </a:r>
          </a:p>
          <a:p>
            <a:r>
              <a:rPr lang="en-US" b="1" dirty="0" smtClean="0"/>
              <a:t>ACOG</a:t>
            </a:r>
            <a:r>
              <a:rPr lang="en-US" dirty="0" smtClean="0"/>
              <a:t> published Committee Opinion #630 in May 2015</a:t>
            </a:r>
          </a:p>
          <a:p>
            <a:pPr lvl="1"/>
            <a:r>
              <a:rPr lang="en-US" dirty="0" smtClean="0"/>
              <a:t>Recommended that obstetricians “screen at least once during the perinatal period for depression and anxiety symptoms using a validated tool”</a:t>
            </a:r>
          </a:p>
          <a:p>
            <a:pPr lvl="1"/>
            <a:r>
              <a:rPr lang="en-US" dirty="0" smtClean="0"/>
              <a:t>Listed various acceptable screening tools</a:t>
            </a:r>
          </a:p>
          <a:p>
            <a:r>
              <a:rPr lang="en-US" b="1" dirty="0" smtClean="0"/>
              <a:t>US Preventive Services Task Force </a:t>
            </a:r>
            <a:r>
              <a:rPr lang="en-US" dirty="0" smtClean="0"/>
              <a:t>Recommendation Statement, Jan. 2016</a:t>
            </a:r>
          </a:p>
          <a:p>
            <a:pPr lvl="1"/>
            <a:r>
              <a:rPr lang="en-US" dirty="0" smtClean="0"/>
              <a:t>Recommended depression screening for pregnant women. Screening should be done both antepartum and postpartum.</a:t>
            </a:r>
          </a:p>
          <a:p>
            <a:r>
              <a:rPr lang="en-US" b="1" dirty="0" smtClean="0"/>
              <a:t>Council on Patient Safety in Women’s Health Care</a:t>
            </a:r>
            <a:r>
              <a:rPr lang="en-US" dirty="0" smtClean="0"/>
              <a:t>, Feb. 2017</a:t>
            </a:r>
          </a:p>
          <a:p>
            <a:pPr lvl="1"/>
            <a:r>
              <a:rPr lang="en-US" dirty="0" smtClean="0"/>
              <a:t>Provided recommendations for establishing screening for depression and anxiety in all obstetrical practice settings</a:t>
            </a:r>
            <a:endParaRPr lang="en-US" dirty="0"/>
          </a:p>
        </p:txBody>
      </p:sp>
      <p:sp>
        <p:nvSpPr>
          <p:cNvPr id="4" name="Title 3"/>
          <p:cNvSpPr>
            <a:spLocks noGrp="1"/>
          </p:cNvSpPr>
          <p:nvPr>
            <p:ph type="title"/>
          </p:nvPr>
        </p:nvSpPr>
        <p:spPr/>
        <p:txBody>
          <a:bodyPr/>
          <a:lstStyle/>
          <a:p>
            <a:r>
              <a:rPr lang="en-US" dirty="0" smtClean="0"/>
              <a:t>Current Position Statements</a:t>
            </a:r>
            <a:endParaRPr lang="en-US" dirty="0"/>
          </a:p>
        </p:txBody>
      </p:sp>
    </p:spTree>
    <p:extLst>
      <p:ext uri="{BB962C8B-B14F-4D97-AF65-F5344CB8AC3E}">
        <p14:creationId xmlns:p14="http://schemas.microsoft.com/office/powerpoint/2010/main" val="15535480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36</a:t>
            </a:fld>
            <a:endParaRPr lang="en-US"/>
          </a:p>
        </p:txBody>
      </p:sp>
      <p:sp>
        <p:nvSpPr>
          <p:cNvPr id="3" name="Title 2"/>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1343"/>
            <a:ext cx="8331693" cy="32188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3634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37</a:t>
            </a:fld>
            <a:endParaRPr lang="en-US"/>
          </a:p>
        </p:txBody>
      </p:sp>
      <p:sp>
        <p:nvSpPr>
          <p:cNvPr id="3" name="Content Placeholder 2"/>
          <p:cNvSpPr>
            <a:spLocks noGrp="1"/>
          </p:cNvSpPr>
          <p:nvPr>
            <p:ph sz="quarter" idx="12"/>
          </p:nvPr>
        </p:nvSpPr>
        <p:spPr>
          <a:xfrm>
            <a:off x="457201" y="1423846"/>
            <a:ext cx="8228012" cy="3151726"/>
          </a:xfrm>
        </p:spPr>
        <p:txBody>
          <a:bodyPr>
            <a:normAutofit fontScale="70000" lnSpcReduction="20000"/>
          </a:bodyPr>
          <a:lstStyle/>
          <a:p>
            <a:pPr marL="0" indent="0">
              <a:buNone/>
            </a:pPr>
            <a:r>
              <a:rPr lang="en-US" dirty="0" smtClean="0"/>
              <a:t>Governor signs 3 MMH bills:</a:t>
            </a:r>
          </a:p>
          <a:p>
            <a:r>
              <a:rPr lang="en-US" u="sng" dirty="0" smtClean="0"/>
              <a:t>AB 2193 </a:t>
            </a:r>
            <a:r>
              <a:rPr lang="en-US" b="1" dirty="0" smtClean="0"/>
              <a:t>MMH Screening &amp; Support </a:t>
            </a:r>
            <a:r>
              <a:rPr lang="en-US" dirty="0" smtClean="0"/>
              <a:t>requires obstetric providers to confirm that screening for maternal depression has occurred or to screen women directly, at least once during pregnancy or the postpartum period. It also requires private and public (</a:t>
            </a:r>
            <a:r>
              <a:rPr lang="en-US" dirty="0" err="1" smtClean="0"/>
              <a:t>Medi</a:t>
            </a:r>
            <a:r>
              <a:rPr lang="en-US" dirty="0" smtClean="0"/>
              <a:t>-Cal) HMOs and PPOs to create MMH programs. Effective on July 1, 2019.</a:t>
            </a:r>
          </a:p>
          <a:p>
            <a:r>
              <a:rPr lang="en-US" u="sng" dirty="0" smtClean="0"/>
              <a:t>AB 3032 </a:t>
            </a:r>
            <a:r>
              <a:rPr lang="en-US" b="1" dirty="0" smtClean="0"/>
              <a:t>Hospital MMH </a:t>
            </a:r>
            <a:r>
              <a:rPr lang="en-US" dirty="0" smtClean="0"/>
              <a:t>requires hospitals to provide MMH training to clinical staff who work with pregnant &amp; PP women, and to educate women and families about the signs and symptoms of MMH disorders as well as any local treatment options.  Effective January 1, 2020</a:t>
            </a:r>
          </a:p>
          <a:p>
            <a:r>
              <a:rPr lang="en-US" u="sng" dirty="0" smtClean="0"/>
              <a:t>AB 1893 </a:t>
            </a:r>
            <a:r>
              <a:rPr lang="en-US" b="1" dirty="0" smtClean="0"/>
              <a:t>MMH Federal Funding </a:t>
            </a:r>
            <a:r>
              <a:rPr lang="en-US" dirty="0" smtClean="0"/>
              <a:t>was signed by Governor on July 20, 2018 and requires the state Department of Public Health to apply for federal funding provided through the </a:t>
            </a:r>
            <a:r>
              <a:rPr lang="en-US" u="sng" dirty="0" smtClean="0"/>
              <a:t>Bringing Postpartum Depression Out of the Shadows Act </a:t>
            </a:r>
            <a:r>
              <a:rPr lang="en-US" dirty="0" smtClean="0"/>
              <a:t>(part of the 21</a:t>
            </a:r>
            <a:r>
              <a:rPr lang="en-US" baseline="30000" dirty="0" smtClean="0"/>
              <a:t>st</a:t>
            </a:r>
            <a:r>
              <a:rPr lang="en-US" dirty="0" smtClean="0"/>
              <a:t> Century Cures Act)</a:t>
            </a:r>
            <a:endParaRPr lang="en-US" b="1" dirty="0"/>
          </a:p>
        </p:txBody>
      </p:sp>
      <p:sp>
        <p:nvSpPr>
          <p:cNvPr id="4" name="Title 3"/>
          <p:cNvSpPr>
            <a:spLocks noGrp="1"/>
          </p:cNvSpPr>
          <p:nvPr>
            <p:ph type="title"/>
          </p:nvPr>
        </p:nvSpPr>
        <p:spPr/>
        <p:txBody>
          <a:bodyPr/>
          <a:lstStyle/>
          <a:p>
            <a:r>
              <a:rPr lang="en-US" dirty="0" smtClean="0"/>
              <a:t>                                                   September 27, 2018</a:t>
            </a:r>
            <a:endParaRPr lang="en-US" dirty="0"/>
          </a:p>
        </p:txBody>
      </p:sp>
      <p:pic>
        <p:nvPicPr>
          <p:cNvPr id="1026" name="Picture 2" descr="Image result for news flash im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47" y="-22534"/>
            <a:ext cx="3784693" cy="14463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737153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Screening for Perinatal Mood and Anxiety Disorders</a:t>
            </a:r>
            <a:endParaRPr lang="en-US" dirty="0"/>
          </a:p>
        </p:txBody>
      </p:sp>
      <p:sp>
        <p:nvSpPr>
          <p:cNvPr id="3" name="Content Placeholder 2"/>
          <p:cNvSpPr>
            <a:spLocks noGrp="1"/>
          </p:cNvSpPr>
          <p:nvPr>
            <p:ph idx="4294967295"/>
          </p:nvPr>
        </p:nvSpPr>
        <p:spPr>
          <a:xfrm>
            <a:off x="457200" y="1565754"/>
            <a:ext cx="4202482" cy="3064962"/>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p>
            <a:pPr indent="-230188">
              <a:spcAft>
                <a:spcPts val="0"/>
              </a:spcAft>
              <a:buClrTx/>
            </a:pPr>
            <a:r>
              <a:rPr lang="en-US" dirty="0"/>
              <a:t>All Women: YOU MUST ASK</a:t>
            </a:r>
          </a:p>
          <a:p>
            <a:pPr indent="-230188">
              <a:spcAft>
                <a:spcPts val="0"/>
              </a:spcAft>
              <a:buClrTx/>
            </a:pPr>
            <a:r>
              <a:rPr lang="en-US" dirty="0"/>
              <a:t>No woman is risk-free</a:t>
            </a:r>
          </a:p>
          <a:p>
            <a:pPr indent="-230188">
              <a:spcAft>
                <a:spcPts val="0"/>
              </a:spcAft>
              <a:buClrTx/>
            </a:pPr>
            <a:r>
              <a:rPr lang="en-US" dirty="0"/>
              <a:t>Few women will volunteer</a:t>
            </a:r>
          </a:p>
        </p:txBody>
      </p:sp>
      <p:sp>
        <p:nvSpPr>
          <p:cNvPr id="5" name="TextBox 4"/>
          <p:cNvSpPr txBox="1"/>
          <p:nvPr/>
        </p:nvSpPr>
        <p:spPr>
          <a:xfrm>
            <a:off x="457200" y="1039661"/>
            <a:ext cx="4202482"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dirty="0" smtClean="0"/>
              <a:t>Who Should Be Screened?</a:t>
            </a:r>
            <a:endParaRPr lang="en-US" sz="2800" dirty="0"/>
          </a:p>
        </p:txBody>
      </p:sp>
      <p:sp>
        <p:nvSpPr>
          <p:cNvPr id="6" name="Content Placeholder 2"/>
          <p:cNvSpPr>
            <a:spLocks noGrp="1"/>
          </p:cNvSpPr>
          <p:nvPr>
            <p:ph idx="4294967295"/>
          </p:nvPr>
        </p:nvSpPr>
        <p:spPr>
          <a:xfrm>
            <a:off x="4659682" y="1565754"/>
            <a:ext cx="4202482" cy="3064962"/>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p>
            <a:pPr marL="112712" indent="0">
              <a:spcAft>
                <a:spcPts val="0"/>
              </a:spcAft>
              <a:buClrTx/>
              <a:buNone/>
            </a:pPr>
            <a:r>
              <a:rPr lang="en-US" sz="2200" dirty="0" smtClean="0"/>
              <a:t>Use a Validated Screening Tool</a:t>
            </a:r>
          </a:p>
          <a:p>
            <a:pPr indent="-230188">
              <a:spcAft>
                <a:spcPts val="0"/>
              </a:spcAft>
              <a:buClrTx/>
            </a:pPr>
            <a:r>
              <a:rPr lang="en-US" sz="2200" dirty="0" smtClean="0"/>
              <a:t>Edinburgh </a:t>
            </a:r>
            <a:r>
              <a:rPr lang="en-US" sz="2200" dirty="0"/>
              <a:t>Postnatal Depression Screen</a:t>
            </a:r>
          </a:p>
          <a:p>
            <a:pPr indent="-230188">
              <a:spcAft>
                <a:spcPts val="0"/>
              </a:spcAft>
              <a:buClrTx/>
            </a:pPr>
            <a:r>
              <a:rPr lang="en-US" sz="2200" dirty="0"/>
              <a:t>Beck Depression Inventory</a:t>
            </a:r>
          </a:p>
          <a:p>
            <a:pPr indent="-230188">
              <a:spcAft>
                <a:spcPts val="0"/>
              </a:spcAft>
              <a:buClrTx/>
            </a:pPr>
            <a:r>
              <a:rPr lang="en-US" sz="2200" dirty="0"/>
              <a:t>Patient Health Questionnaire-9</a:t>
            </a:r>
          </a:p>
        </p:txBody>
      </p:sp>
      <p:sp>
        <p:nvSpPr>
          <p:cNvPr id="7" name="TextBox 6"/>
          <p:cNvSpPr txBox="1"/>
          <p:nvPr/>
        </p:nvSpPr>
        <p:spPr>
          <a:xfrm>
            <a:off x="4659682" y="1042534"/>
            <a:ext cx="4202482"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dirty="0" smtClean="0"/>
              <a:t>How?</a:t>
            </a:r>
            <a:endParaRPr lang="en-US" sz="2800" dirty="0"/>
          </a:p>
        </p:txBody>
      </p:sp>
    </p:spTree>
    <p:extLst>
      <p:ext uri="{BB962C8B-B14F-4D97-AF65-F5344CB8AC3E}">
        <p14:creationId xmlns:p14="http://schemas.microsoft.com/office/powerpoint/2010/main" val="13504657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250" y="416966"/>
            <a:ext cx="8909913" cy="646331"/>
          </a:xfrm>
          <a:prstGeom prst="rect">
            <a:avLst/>
          </a:prstGeom>
          <a:solidFill>
            <a:schemeClr val="bg2"/>
          </a:solidFill>
        </p:spPr>
        <p:txBody>
          <a:bodyPr wrap="square" rtlCol="0">
            <a:spAutoFit/>
          </a:bodyPr>
          <a:lstStyle/>
          <a:p>
            <a:endParaRPr lang="en-US" dirty="0" smtClean="0"/>
          </a:p>
          <a:p>
            <a:endParaRPr lang="en-US" dirty="0"/>
          </a:p>
        </p:txBody>
      </p:sp>
      <p:sp>
        <p:nvSpPr>
          <p:cNvPr id="2" name="Slide Number Placeholder 1"/>
          <p:cNvSpPr>
            <a:spLocks noGrp="1"/>
          </p:cNvSpPr>
          <p:nvPr>
            <p:ph type="sldNum" sz="quarter" idx="11"/>
          </p:nvPr>
        </p:nvSpPr>
        <p:spPr/>
        <p:txBody>
          <a:bodyPr/>
          <a:lstStyle/>
          <a:p>
            <a:fld id="{5BD36294-2849-48A8-8531-5354CF3095D2}" type="slidenum">
              <a:rPr lang="en-US" smtClean="0"/>
              <a:t>39</a:t>
            </a:fld>
            <a:endParaRPr lang="en-US"/>
          </a:p>
        </p:txBody>
      </p:sp>
      <p:pic>
        <p:nvPicPr>
          <p:cNvPr id="1026" name="Picture 2" descr="http://www.beststart.org/PDGImages/M16-B.jpg"/>
          <p:cNvPicPr>
            <a:picLocks noChangeAspect="1" noChangeArrowheads="1"/>
          </p:cNvPicPr>
          <p:nvPr/>
        </p:nvPicPr>
        <p:blipFill rotWithShape="1">
          <a:blip r:embed="rId3">
            <a:extLst>
              <a:ext uri="{28A0092B-C50C-407E-A947-70E740481C1C}">
                <a14:useLocalDpi xmlns:a14="http://schemas.microsoft.com/office/drawing/2010/main" val="0"/>
              </a:ext>
            </a:extLst>
          </a:blip>
          <a:srcRect t="16112"/>
          <a:stretch/>
        </p:blipFill>
        <p:spPr bwMode="auto">
          <a:xfrm>
            <a:off x="5171848" y="256033"/>
            <a:ext cx="3772456" cy="46140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8" name="Picture 4" descr="http://www.indianasbirt.org/images/PHQ-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70803">
            <a:off x="497559" y="328647"/>
            <a:ext cx="4032058" cy="340709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sz="quarter" idx="12"/>
          </p:nvPr>
        </p:nvSpPr>
        <p:spPr>
          <a:xfrm>
            <a:off x="325527" y="3763304"/>
            <a:ext cx="5146242" cy="85945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0" indent="0" algn="ctr">
              <a:buNone/>
            </a:pPr>
            <a:r>
              <a:rPr lang="en-US" dirty="0" smtClean="0"/>
              <a:t>Clinical judgement should always be used when using a </a:t>
            </a:r>
            <a:r>
              <a:rPr lang="en-US" b="1" dirty="0" smtClean="0">
                <a:solidFill>
                  <a:schemeClr val="accent2"/>
                </a:solidFill>
              </a:rPr>
              <a:t>standardized screening tool</a:t>
            </a:r>
            <a:r>
              <a:rPr lang="en-US" dirty="0" smtClean="0"/>
              <a:t>.  </a:t>
            </a:r>
            <a:endParaRPr lang="en-US" dirty="0"/>
          </a:p>
        </p:txBody>
      </p:sp>
    </p:spTree>
    <p:extLst>
      <p:ext uri="{BB962C8B-B14F-4D97-AF65-F5344CB8AC3E}">
        <p14:creationId xmlns:p14="http://schemas.microsoft.com/office/powerpoint/2010/main" val="4252828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a:t>
            </a:fld>
            <a:endParaRPr lang="en-US" dirty="0"/>
          </a:p>
        </p:txBody>
      </p:sp>
      <p:sp>
        <p:nvSpPr>
          <p:cNvPr id="3" name="Content Placeholder 2"/>
          <p:cNvSpPr>
            <a:spLocks noGrp="1"/>
          </p:cNvSpPr>
          <p:nvPr>
            <p:ph sz="quarter" idx="12"/>
          </p:nvPr>
        </p:nvSpPr>
        <p:spPr/>
        <p:txBody>
          <a:bodyPr>
            <a:normAutofit/>
          </a:bodyPr>
          <a:lstStyle/>
          <a:p>
            <a:r>
              <a:rPr lang="en-US" sz="2000" b="1" dirty="0" err="1"/>
              <a:t>Humankindness</a:t>
            </a:r>
            <a:r>
              <a:rPr lang="en-US" sz="2000" b="1" dirty="0"/>
              <a:t> in action</a:t>
            </a:r>
          </a:p>
          <a:p>
            <a:r>
              <a:rPr lang="en-US" sz="2000" dirty="0"/>
              <a:t>We believe in health care that fosters the physical, mental and emotional wellbeing of the most vulnerable people in our society. In partnership with Dignity Health and through the generosity of our community, we support investments that honor dignity and hope. </a:t>
            </a:r>
          </a:p>
          <a:p>
            <a:r>
              <a:rPr lang="en-US" sz="2000" dirty="0"/>
              <a:t>Dignity Health Foundation is a public, not-for-profit organization, as provided under Section 501(c)(3) of the Internal Revenue Code. </a:t>
            </a:r>
          </a:p>
          <a:p>
            <a:endParaRPr lang="en-US" dirty="0"/>
          </a:p>
        </p:txBody>
      </p:sp>
      <p:sp>
        <p:nvSpPr>
          <p:cNvPr id="4" name="Title 3"/>
          <p:cNvSpPr>
            <a:spLocks noGrp="1"/>
          </p:cNvSpPr>
          <p:nvPr>
            <p:ph type="title"/>
          </p:nvPr>
        </p:nvSpPr>
        <p:spPr/>
        <p:txBody>
          <a:bodyPr/>
          <a:lstStyle/>
          <a:p>
            <a:r>
              <a:rPr lang="en-US" dirty="0" smtClean="0"/>
              <a:t>Dignity Health Foundation</a:t>
            </a:r>
            <a:endParaRPr lang="en-US" dirty="0"/>
          </a:p>
        </p:txBody>
      </p:sp>
      <p:pic>
        <p:nvPicPr>
          <p:cNvPr id="5" name="Picture 4"/>
          <p:cNvPicPr>
            <a:picLocks noChangeAspect="1"/>
          </p:cNvPicPr>
          <p:nvPr/>
        </p:nvPicPr>
        <p:blipFill rotWithShape="1">
          <a:blip r:embed="rId2"/>
          <a:srcRect l="-6788" t="-554" r="6788" b="554"/>
          <a:stretch/>
        </p:blipFill>
        <p:spPr>
          <a:xfrm>
            <a:off x="4571207" y="3387135"/>
            <a:ext cx="3551395" cy="1615484"/>
          </a:xfrm>
          <a:prstGeom prst="rect">
            <a:avLst/>
          </a:prstGeom>
        </p:spPr>
      </p:pic>
    </p:spTree>
    <p:extLst>
      <p:ext uri="{BB962C8B-B14F-4D97-AF65-F5344CB8AC3E}">
        <p14:creationId xmlns:p14="http://schemas.microsoft.com/office/powerpoint/2010/main" val="450660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40</a:t>
            </a:fld>
            <a:endParaRPr lang="en-US"/>
          </a:p>
        </p:txBody>
      </p:sp>
      <p:graphicFrame>
        <p:nvGraphicFramePr>
          <p:cNvPr id="5" name="Content Placeholder 4"/>
          <p:cNvGraphicFramePr>
            <a:graphicFrameLocks noGrp="1"/>
          </p:cNvGraphicFramePr>
          <p:nvPr>
            <p:ph sz="quarter" idx="12"/>
            <p:extLst>
              <p:ext uri="{D42A27DB-BD31-4B8C-83A1-F6EECF244321}">
                <p14:modId xmlns:p14="http://schemas.microsoft.com/office/powerpoint/2010/main" val="1657055707"/>
              </p:ext>
            </p:extLst>
          </p:nvPr>
        </p:nvGraphicFramePr>
        <p:xfrm>
          <a:off x="457200" y="1035050"/>
          <a:ext cx="8228013" cy="3540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US" dirty="0" smtClean="0"/>
              <a:t>Edinburgh Postnatal Depression Scale: Referral Algorithm</a:t>
            </a:r>
            <a:endParaRPr lang="en-US" dirty="0"/>
          </a:p>
        </p:txBody>
      </p:sp>
      <p:sp>
        <p:nvSpPr>
          <p:cNvPr id="6" name="Rounded Rectangle 5"/>
          <p:cNvSpPr/>
          <p:nvPr/>
        </p:nvSpPr>
        <p:spPr>
          <a:xfrm>
            <a:off x="3426784" y="3829451"/>
            <a:ext cx="5258432" cy="692458"/>
          </a:xfrm>
          <a:prstGeom prst="roundRect">
            <a:avLst/>
          </a:prstGeom>
          <a:solidFill>
            <a:srgbClr val="F8E8B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7" name="TextBox 6"/>
          <p:cNvSpPr txBox="1"/>
          <p:nvPr/>
        </p:nvSpPr>
        <p:spPr>
          <a:xfrm>
            <a:off x="3551068" y="3923930"/>
            <a:ext cx="4962617" cy="646331"/>
          </a:xfrm>
          <a:prstGeom prst="rect">
            <a:avLst/>
          </a:prstGeom>
          <a:solidFill>
            <a:srgbClr val="F8E8B5"/>
          </a:solidFill>
        </p:spPr>
        <p:txBody>
          <a:bodyPr wrap="square" rtlCol="0">
            <a:spAutoFit/>
          </a:bodyPr>
          <a:lstStyle/>
          <a:p>
            <a:pPr marL="171450" indent="-171450">
              <a:buFont typeface="Wingdings" panose="05000000000000000000" pitchFamily="2" charset="2"/>
              <a:buChar char="Ø"/>
            </a:pPr>
            <a:r>
              <a:rPr lang="en-US" sz="1200" b="1" dirty="0" smtClean="0"/>
              <a:t>Maternal Crisis – At risk of harm to self or others</a:t>
            </a:r>
          </a:p>
          <a:p>
            <a:pPr marL="171450" indent="-171450">
              <a:buFont typeface="Wingdings" panose="05000000000000000000" pitchFamily="2" charset="2"/>
              <a:buChar char="Ø"/>
            </a:pPr>
            <a:r>
              <a:rPr lang="en-US" sz="1200" dirty="0" smtClean="0"/>
              <a:t>Social work referral and notify OB provider immediately</a:t>
            </a:r>
          </a:p>
          <a:p>
            <a:pPr marL="171450" indent="-171450">
              <a:buFont typeface="Wingdings" panose="05000000000000000000" pitchFamily="2" charset="2"/>
              <a:buChar char="Ø"/>
            </a:pPr>
            <a:r>
              <a:rPr lang="en-US" sz="1200" dirty="0" smtClean="0"/>
              <a:t>Social worker – Complete Mental Health Assessment</a:t>
            </a:r>
            <a:endParaRPr lang="en-US" sz="1200" dirty="0"/>
          </a:p>
        </p:txBody>
      </p:sp>
    </p:spTree>
    <p:extLst>
      <p:ext uri="{BB962C8B-B14F-4D97-AF65-F5344CB8AC3E}">
        <p14:creationId xmlns:p14="http://schemas.microsoft.com/office/powerpoint/2010/main" val="39904911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41</a:t>
            </a:fld>
            <a:endParaRPr lang="en-US"/>
          </a:p>
        </p:txBody>
      </p:sp>
      <p:sp>
        <p:nvSpPr>
          <p:cNvPr id="3" name="Content Placeholder 2"/>
          <p:cNvSpPr>
            <a:spLocks noGrp="1"/>
          </p:cNvSpPr>
          <p:nvPr>
            <p:ph sz="quarter" idx="12"/>
          </p:nvPr>
        </p:nvSpPr>
        <p:spPr/>
        <p:txBody>
          <a:bodyPr/>
          <a:lstStyle/>
          <a:p>
            <a:r>
              <a:rPr lang="en-US" dirty="0" smtClean="0"/>
              <a:t>At initial intake</a:t>
            </a:r>
          </a:p>
          <a:p>
            <a:r>
              <a:rPr lang="en-US" dirty="0" smtClean="0"/>
              <a:t>At each trimester</a:t>
            </a:r>
          </a:p>
          <a:p>
            <a:r>
              <a:rPr lang="en-US" dirty="0" smtClean="0"/>
              <a:t>The reason?  Early detection</a:t>
            </a:r>
            <a:endParaRPr lang="en-US" dirty="0"/>
          </a:p>
        </p:txBody>
      </p:sp>
      <p:sp>
        <p:nvSpPr>
          <p:cNvPr id="4" name="Title 3"/>
          <p:cNvSpPr>
            <a:spLocks noGrp="1"/>
          </p:cNvSpPr>
          <p:nvPr>
            <p:ph type="title"/>
          </p:nvPr>
        </p:nvSpPr>
        <p:spPr/>
        <p:txBody>
          <a:bodyPr/>
          <a:lstStyle/>
          <a:p>
            <a:r>
              <a:rPr lang="en-US" dirty="0" smtClean="0"/>
              <a:t>When To Screen in Pregnancy?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542" y="1009050"/>
            <a:ext cx="2798566" cy="3729638"/>
          </a:xfrm>
          <a:prstGeom prst="rect">
            <a:avLst/>
          </a:prstGeom>
        </p:spPr>
      </p:pic>
    </p:spTree>
    <p:extLst>
      <p:ext uri="{BB962C8B-B14F-4D97-AF65-F5344CB8AC3E}">
        <p14:creationId xmlns:p14="http://schemas.microsoft.com/office/powerpoint/2010/main" val="154698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42</a:t>
            </a:fld>
            <a:endParaRPr lang="en-US"/>
          </a:p>
        </p:txBody>
      </p:sp>
      <p:sp>
        <p:nvSpPr>
          <p:cNvPr id="3" name="Content Placeholder 2"/>
          <p:cNvSpPr>
            <a:spLocks noGrp="1"/>
          </p:cNvSpPr>
          <p:nvPr>
            <p:ph sz="quarter" idx="12"/>
          </p:nvPr>
        </p:nvSpPr>
        <p:spPr/>
        <p:txBody>
          <a:bodyPr/>
          <a:lstStyle/>
          <a:p>
            <a:r>
              <a:rPr lang="en-US" dirty="0" smtClean="0"/>
              <a:t>Highest risk: 10-19 days after delivery</a:t>
            </a:r>
          </a:p>
          <a:p>
            <a:r>
              <a:rPr lang="en-US" dirty="0" smtClean="0"/>
              <a:t>Next highest risk: first three months</a:t>
            </a:r>
          </a:p>
          <a:p>
            <a:r>
              <a:rPr lang="en-US" dirty="0" smtClean="0"/>
              <a:t>Most cases occur within five months</a:t>
            </a:r>
          </a:p>
          <a:p>
            <a:r>
              <a:rPr lang="en-US" dirty="0" smtClean="0"/>
              <a:t>Anecdotally, another cluster emerges at 6-8 months</a:t>
            </a:r>
            <a:endParaRPr lang="en-US" dirty="0"/>
          </a:p>
        </p:txBody>
      </p:sp>
      <p:sp>
        <p:nvSpPr>
          <p:cNvPr id="4" name="Title 3"/>
          <p:cNvSpPr>
            <a:spLocks noGrp="1"/>
          </p:cNvSpPr>
          <p:nvPr>
            <p:ph type="title"/>
          </p:nvPr>
        </p:nvSpPr>
        <p:spPr/>
        <p:txBody>
          <a:bodyPr/>
          <a:lstStyle/>
          <a:p>
            <a:r>
              <a:rPr lang="en-US" dirty="0" smtClean="0"/>
              <a:t>When to Screen Postpartum?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097" y="3138891"/>
            <a:ext cx="2743149" cy="2004609"/>
          </a:xfrm>
          <a:prstGeom prst="rect">
            <a:avLst/>
          </a:prstGeom>
        </p:spPr>
      </p:pic>
    </p:spTree>
    <p:extLst>
      <p:ext uri="{BB962C8B-B14F-4D97-AF65-F5344CB8AC3E}">
        <p14:creationId xmlns:p14="http://schemas.microsoft.com/office/powerpoint/2010/main" val="2784035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43</a:t>
            </a:fld>
            <a:endParaRPr lang="en-US"/>
          </a:p>
        </p:txBody>
      </p:sp>
      <p:sp>
        <p:nvSpPr>
          <p:cNvPr id="3" name="Content Placeholder 2"/>
          <p:cNvSpPr>
            <a:spLocks noGrp="1"/>
          </p:cNvSpPr>
          <p:nvPr>
            <p:ph sz="quarter" idx="12"/>
          </p:nvPr>
        </p:nvSpPr>
        <p:spPr/>
        <p:txBody>
          <a:bodyPr/>
          <a:lstStyle/>
          <a:p>
            <a:r>
              <a:rPr lang="en-US" dirty="0" smtClean="0"/>
              <a:t>Two weeks</a:t>
            </a:r>
          </a:p>
          <a:p>
            <a:r>
              <a:rPr lang="en-US" dirty="0" smtClean="0"/>
              <a:t>Six weeks</a:t>
            </a:r>
          </a:p>
          <a:p>
            <a:r>
              <a:rPr lang="en-US" dirty="0" smtClean="0"/>
              <a:t>Six months</a:t>
            </a:r>
            <a:endParaRPr lang="en-US" dirty="0"/>
          </a:p>
        </p:txBody>
      </p:sp>
      <p:sp>
        <p:nvSpPr>
          <p:cNvPr id="4" name="Title 3"/>
          <p:cNvSpPr>
            <a:spLocks noGrp="1"/>
          </p:cNvSpPr>
          <p:nvPr>
            <p:ph type="title"/>
          </p:nvPr>
        </p:nvSpPr>
        <p:spPr/>
        <p:txBody>
          <a:bodyPr/>
          <a:lstStyle/>
          <a:p>
            <a:r>
              <a:rPr lang="en-US" dirty="0" smtClean="0"/>
              <a:t>Guidelines for Postpartum Depression Screening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014" y="1035843"/>
            <a:ext cx="1524178" cy="2872490"/>
          </a:xfrm>
          <a:prstGeom prst="rect">
            <a:avLst/>
          </a:prstGeom>
        </p:spPr>
      </p:pic>
    </p:spTree>
    <p:extLst>
      <p:ext uri="{BB962C8B-B14F-4D97-AF65-F5344CB8AC3E}">
        <p14:creationId xmlns:p14="http://schemas.microsoft.com/office/powerpoint/2010/main" val="8262526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44</a:t>
            </a:fld>
            <a:endParaRPr lang="en-US"/>
          </a:p>
        </p:txBody>
      </p:sp>
      <p:sp>
        <p:nvSpPr>
          <p:cNvPr id="3" name="Content Placeholder 2"/>
          <p:cNvSpPr>
            <a:spLocks noGrp="1"/>
          </p:cNvSpPr>
          <p:nvPr>
            <p:ph sz="quarter" idx="12"/>
          </p:nvPr>
        </p:nvSpPr>
        <p:spPr/>
        <p:txBody>
          <a:bodyPr/>
          <a:lstStyle/>
          <a:p>
            <a:r>
              <a:rPr lang="en-US" dirty="0" smtClean="0"/>
              <a:t>Time</a:t>
            </a:r>
          </a:p>
          <a:p>
            <a:r>
              <a:rPr lang="en-US" dirty="0" smtClean="0"/>
              <a:t>Comfort level of care providers</a:t>
            </a:r>
          </a:p>
          <a:p>
            <a:r>
              <a:rPr lang="en-US" dirty="0" smtClean="0"/>
              <a:t>Concern about acceptability to patients</a:t>
            </a:r>
          </a:p>
          <a:p>
            <a:r>
              <a:rPr lang="en-US" dirty="0" smtClean="0"/>
              <a:t>Stigma</a:t>
            </a:r>
          </a:p>
          <a:p>
            <a:pPr lvl="1"/>
            <a:r>
              <a:rPr lang="en-US" dirty="0" smtClean="0"/>
              <a:t>Symptoms ignored, minimized, denied</a:t>
            </a:r>
          </a:p>
          <a:p>
            <a:pPr lvl="1"/>
            <a:r>
              <a:rPr lang="en-US" dirty="0" smtClean="0"/>
              <a:t>Double standard: “OK to treat physical”</a:t>
            </a:r>
            <a:endParaRPr lang="en-US" dirty="0"/>
          </a:p>
        </p:txBody>
      </p:sp>
      <p:sp>
        <p:nvSpPr>
          <p:cNvPr id="4" name="Title 3"/>
          <p:cNvSpPr>
            <a:spLocks noGrp="1"/>
          </p:cNvSpPr>
          <p:nvPr>
            <p:ph type="title"/>
          </p:nvPr>
        </p:nvSpPr>
        <p:spPr/>
        <p:txBody>
          <a:bodyPr/>
          <a:lstStyle/>
          <a:p>
            <a:r>
              <a:rPr lang="en-US" dirty="0" smtClean="0"/>
              <a:t>Barriers to Screening and Care</a:t>
            </a:r>
            <a:endParaRPr lang="en-US" dirty="0"/>
          </a:p>
        </p:txBody>
      </p:sp>
    </p:spTree>
    <p:extLst>
      <p:ext uri="{BB962C8B-B14F-4D97-AF65-F5344CB8AC3E}">
        <p14:creationId xmlns:p14="http://schemas.microsoft.com/office/powerpoint/2010/main" val="15711405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fontScale="92500" lnSpcReduction="20000"/>
          </a:bodyPr>
          <a:lstStyle/>
          <a:p>
            <a:r>
              <a:rPr lang="en-US" dirty="0"/>
              <a:t>Decide to treat the patient yourself</a:t>
            </a:r>
          </a:p>
          <a:p>
            <a:pPr lvl="1"/>
            <a:r>
              <a:rPr lang="en-US" dirty="0"/>
              <a:t>Complete assessment</a:t>
            </a:r>
          </a:p>
          <a:p>
            <a:pPr lvl="1"/>
            <a:r>
              <a:rPr lang="en-US" dirty="0"/>
              <a:t>Work with patient to determine treatment </a:t>
            </a:r>
            <a:r>
              <a:rPr lang="en-US" dirty="0" smtClean="0"/>
              <a:t>plan</a:t>
            </a:r>
          </a:p>
          <a:p>
            <a:pPr lvl="1"/>
            <a:r>
              <a:rPr lang="en-US" dirty="0" smtClean="0"/>
              <a:t>Determine team for collaboration (psychotherapy, psychiatry)</a:t>
            </a:r>
            <a:endParaRPr lang="en-US" dirty="0"/>
          </a:p>
          <a:p>
            <a:r>
              <a:rPr lang="en-US" dirty="0" smtClean="0"/>
              <a:t>Refer to Mental </a:t>
            </a:r>
            <a:r>
              <a:rPr lang="en-US" dirty="0"/>
              <a:t>H</a:t>
            </a:r>
            <a:r>
              <a:rPr lang="en-US" dirty="0" smtClean="0"/>
              <a:t>ealth </a:t>
            </a:r>
            <a:r>
              <a:rPr lang="en-US" dirty="0"/>
              <a:t>S</a:t>
            </a:r>
            <a:r>
              <a:rPr lang="en-US" dirty="0" smtClean="0"/>
              <a:t>pecialist</a:t>
            </a:r>
          </a:p>
          <a:p>
            <a:pPr lvl="1"/>
            <a:r>
              <a:rPr lang="en-US" dirty="0"/>
              <a:t>Patient preference</a:t>
            </a:r>
          </a:p>
          <a:p>
            <a:pPr lvl="1"/>
            <a:r>
              <a:rPr lang="en-US" dirty="0"/>
              <a:t>Comorbidities: Psychotic, bipolar, obsessive-compulsive, or panic disorder</a:t>
            </a:r>
          </a:p>
          <a:p>
            <a:pPr lvl="1"/>
            <a:r>
              <a:rPr lang="en-US" dirty="0"/>
              <a:t>Active substance abuse</a:t>
            </a:r>
          </a:p>
          <a:p>
            <a:pPr lvl="1"/>
            <a:r>
              <a:rPr lang="en-US" dirty="0"/>
              <a:t>Acute suicidality</a:t>
            </a:r>
          </a:p>
          <a:p>
            <a:pPr lvl="1"/>
            <a:endParaRPr lang="en-US" dirty="0" smtClean="0"/>
          </a:p>
        </p:txBody>
      </p:sp>
      <p:sp>
        <p:nvSpPr>
          <p:cNvPr id="2" name="Title 1"/>
          <p:cNvSpPr>
            <a:spLocks noGrp="1"/>
          </p:cNvSpPr>
          <p:nvPr>
            <p:ph type="title"/>
          </p:nvPr>
        </p:nvSpPr>
        <p:spPr/>
        <p:txBody>
          <a:bodyPr/>
          <a:lstStyle/>
          <a:p>
            <a:r>
              <a:rPr lang="en-US" dirty="0" smtClean="0"/>
              <a:t>What to do with a positive screen?</a:t>
            </a:r>
            <a:endParaRPr lang="en-US" dirty="0"/>
          </a:p>
        </p:txBody>
      </p:sp>
    </p:spTree>
    <p:extLst>
      <p:ext uri="{BB962C8B-B14F-4D97-AF65-F5344CB8AC3E}">
        <p14:creationId xmlns:p14="http://schemas.microsoft.com/office/powerpoint/2010/main" val="2211057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46</a:t>
            </a:fld>
            <a:endParaRPr lang="en-US"/>
          </a:p>
        </p:txBody>
      </p:sp>
      <p:sp>
        <p:nvSpPr>
          <p:cNvPr id="3" name="Content Placeholder 2"/>
          <p:cNvSpPr>
            <a:spLocks noGrp="1"/>
          </p:cNvSpPr>
          <p:nvPr>
            <p:ph sz="quarter" idx="12"/>
          </p:nvPr>
        </p:nvSpPr>
        <p:spPr/>
        <p:txBody>
          <a:bodyPr/>
          <a:lstStyle/>
          <a:p>
            <a:r>
              <a:rPr lang="en-US" dirty="0" smtClean="0"/>
              <a:t>Have clinic policy in place – knowing what to do makes screening easier</a:t>
            </a:r>
          </a:p>
          <a:p>
            <a:r>
              <a:rPr lang="en-US" dirty="0" smtClean="0"/>
              <a:t>Never leave patient alone, not even to go to bathroom!</a:t>
            </a:r>
          </a:p>
          <a:p>
            <a:r>
              <a:rPr lang="en-US" dirty="0" smtClean="0"/>
              <a:t>Options</a:t>
            </a:r>
          </a:p>
          <a:p>
            <a:pPr lvl="1"/>
            <a:r>
              <a:rPr lang="en-US" dirty="0" smtClean="0"/>
              <a:t>Calling 9-1-1</a:t>
            </a:r>
          </a:p>
          <a:p>
            <a:pPr lvl="1"/>
            <a:r>
              <a:rPr lang="en-US" dirty="0" smtClean="0"/>
              <a:t>Calling Psychiatric Emergency Team (PET)</a:t>
            </a:r>
          </a:p>
          <a:p>
            <a:pPr lvl="1"/>
            <a:r>
              <a:rPr lang="en-US" dirty="0" smtClean="0"/>
              <a:t>Calling Mental Health Specialist On-site</a:t>
            </a:r>
            <a:endParaRPr lang="en-US" dirty="0"/>
          </a:p>
        </p:txBody>
      </p:sp>
      <p:sp>
        <p:nvSpPr>
          <p:cNvPr id="4" name="Title 3"/>
          <p:cNvSpPr>
            <a:spLocks noGrp="1"/>
          </p:cNvSpPr>
          <p:nvPr>
            <p:ph type="title"/>
          </p:nvPr>
        </p:nvSpPr>
        <p:spPr/>
        <p:txBody>
          <a:bodyPr/>
          <a:lstStyle/>
          <a:p>
            <a:r>
              <a:rPr lang="en-US" dirty="0" smtClean="0"/>
              <a:t>What To Do If You’re Worried About Suicidality</a:t>
            </a:r>
            <a:endParaRPr lang="en-US" dirty="0"/>
          </a:p>
        </p:txBody>
      </p:sp>
    </p:spTree>
    <p:extLst>
      <p:ext uri="{BB962C8B-B14F-4D97-AF65-F5344CB8AC3E}">
        <p14:creationId xmlns:p14="http://schemas.microsoft.com/office/powerpoint/2010/main" val="31354382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47</a:t>
            </a:fld>
            <a:endParaRPr lang="en-US" dirty="0"/>
          </a:p>
        </p:txBody>
      </p:sp>
      <p:pic>
        <p:nvPicPr>
          <p:cNvPr id="7" name="Content Placeholder 6"/>
          <p:cNvPicPr>
            <a:picLocks noGrp="1" noChangeAspect="1"/>
          </p:cNvPicPr>
          <p:nvPr>
            <p:ph sz="quarter" idx="12"/>
          </p:nvPr>
        </p:nvPicPr>
        <p:blipFill>
          <a:blip r:embed="rId2"/>
          <a:stretch>
            <a:fillRect/>
          </a:stretch>
        </p:blipFill>
        <p:spPr>
          <a:xfrm>
            <a:off x="1820657" y="1035050"/>
            <a:ext cx="5501099" cy="3540125"/>
          </a:xfrm>
          <a:prstGeom prst="rect">
            <a:avLst/>
          </a:prstGeom>
        </p:spPr>
      </p:pic>
      <p:sp>
        <p:nvSpPr>
          <p:cNvPr id="4" name="Title 3"/>
          <p:cNvSpPr>
            <a:spLocks noGrp="1"/>
          </p:cNvSpPr>
          <p:nvPr>
            <p:ph type="title"/>
          </p:nvPr>
        </p:nvSpPr>
        <p:spPr/>
        <p:txBody>
          <a:bodyPr/>
          <a:lstStyle/>
          <a:p>
            <a:r>
              <a:rPr lang="en-US" dirty="0"/>
              <a:t>Columbia-Suicide Severity Rating Scale (C-SSRS)</a:t>
            </a:r>
          </a:p>
        </p:txBody>
      </p:sp>
    </p:spTree>
    <p:extLst>
      <p:ext uri="{BB962C8B-B14F-4D97-AF65-F5344CB8AC3E}">
        <p14:creationId xmlns:p14="http://schemas.microsoft.com/office/powerpoint/2010/main" val="101285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48</a:t>
            </a:fld>
            <a:endParaRPr lang="en-US" dirty="0"/>
          </a:p>
        </p:txBody>
      </p:sp>
      <p:sp>
        <p:nvSpPr>
          <p:cNvPr id="4" name="Title 3"/>
          <p:cNvSpPr>
            <a:spLocks noGrp="1"/>
          </p:cNvSpPr>
          <p:nvPr>
            <p:ph type="ctrTitle"/>
          </p:nvPr>
        </p:nvSpPr>
        <p:spPr/>
        <p:txBody>
          <a:bodyPr/>
          <a:lstStyle/>
          <a:p>
            <a:r>
              <a:rPr lang="en-US" dirty="0" smtClean="0"/>
              <a:t>What can we do to help?</a:t>
            </a:r>
            <a:endParaRPr lang="en-US" dirty="0"/>
          </a:p>
        </p:txBody>
      </p:sp>
    </p:spTree>
    <p:extLst>
      <p:ext uri="{BB962C8B-B14F-4D97-AF65-F5344CB8AC3E}">
        <p14:creationId xmlns:p14="http://schemas.microsoft.com/office/powerpoint/2010/main" val="1022731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49</a:t>
            </a:fld>
            <a:endParaRPr lang="en-US" dirty="0"/>
          </a:p>
        </p:txBody>
      </p:sp>
      <p:sp>
        <p:nvSpPr>
          <p:cNvPr id="3" name="Content Placeholder 2"/>
          <p:cNvSpPr>
            <a:spLocks noGrp="1"/>
          </p:cNvSpPr>
          <p:nvPr>
            <p:ph sz="quarter" idx="12"/>
          </p:nvPr>
        </p:nvSpPr>
        <p:spPr/>
        <p:txBody>
          <a:bodyPr>
            <a:normAutofit/>
          </a:bodyPr>
          <a:lstStyle/>
          <a:p>
            <a:r>
              <a:rPr lang="en-US" sz="3600" dirty="0" smtClean="0"/>
              <a:t>You are not alone</a:t>
            </a:r>
          </a:p>
          <a:p>
            <a:r>
              <a:rPr lang="en-US" sz="3600" dirty="0" smtClean="0"/>
              <a:t>You are not to blame</a:t>
            </a:r>
          </a:p>
          <a:p>
            <a:r>
              <a:rPr lang="en-US" sz="3600" dirty="0" smtClean="0"/>
              <a:t>With the right help, you will get better</a:t>
            </a:r>
            <a:endParaRPr lang="en-US" sz="3600" dirty="0"/>
          </a:p>
          <a:p>
            <a:pPr lvl="7"/>
            <a:r>
              <a:rPr lang="en-US" sz="2400" dirty="0" smtClean="0"/>
              <a:t>Postpartum Support International</a:t>
            </a:r>
            <a:endParaRPr lang="en-US" sz="2400" dirty="0"/>
          </a:p>
        </p:txBody>
      </p:sp>
      <p:sp>
        <p:nvSpPr>
          <p:cNvPr id="4" name="Title 3"/>
          <p:cNvSpPr>
            <a:spLocks noGrp="1"/>
          </p:cNvSpPr>
          <p:nvPr>
            <p:ph type="title"/>
          </p:nvPr>
        </p:nvSpPr>
        <p:spPr/>
        <p:txBody>
          <a:bodyPr/>
          <a:lstStyle/>
          <a:p>
            <a:r>
              <a:rPr lang="en-US" dirty="0" smtClean="0"/>
              <a:t>The Universal Message</a:t>
            </a:r>
            <a:endParaRPr lang="en-US" dirty="0"/>
          </a:p>
        </p:txBody>
      </p:sp>
    </p:spTree>
    <p:extLst>
      <p:ext uri="{BB962C8B-B14F-4D97-AF65-F5344CB8AC3E}">
        <p14:creationId xmlns:p14="http://schemas.microsoft.com/office/powerpoint/2010/main" val="867897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5</a:t>
            </a:fld>
            <a:endParaRPr lang="en-US" dirty="0"/>
          </a:p>
        </p:txBody>
      </p:sp>
      <p:sp>
        <p:nvSpPr>
          <p:cNvPr id="3" name="Content Placeholder 2"/>
          <p:cNvSpPr>
            <a:spLocks noGrp="1"/>
          </p:cNvSpPr>
          <p:nvPr>
            <p:ph sz="quarter" idx="12"/>
          </p:nvPr>
        </p:nvSpPr>
        <p:spPr>
          <a:xfrm>
            <a:off x="457201" y="1035843"/>
            <a:ext cx="5322670" cy="3539729"/>
          </a:xfrm>
        </p:spPr>
        <p:txBody>
          <a:bodyPr/>
          <a:lstStyle/>
          <a:p>
            <a:pPr marL="404122" defTabSz="816282">
              <a:spcAft>
                <a:spcPts val="0"/>
              </a:spcAft>
              <a:buFont typeface="Wingdings" charset="2"/>
              <a:buChar char="§"/>
              <a:defRPr/>
            </a:pPr>
            <a:r>
              <a:rPr lang="en-US" sz="2200" dirty="0">
                <a:latin typeface="Calibri"/>
                <a:cs typeface="Calibri"/>
              </a:rPr>
              <a:t>Bringing together across sectors:</a:t>
            </a:r>
          </a:p>
          <a:p>
            <a:pPr marL="669413" lvl="1" indent="-342900" defTabSz="816282">
              <a:spcAft>
                <a:spcPts val="0"/>
              </a:spcAft>
              <a:buFont typeface="Wingdings" charset="2"/>
              <a:buChar char="§"/>
              <a:defRPr/>
            </a:pPr>
            <a:r>
              <a:rPr lang="en-US" sz="1900" dirty="0">
                <a:latin typeface="Calibri"/>
                <a:cs typeface="Calibri"/>
              </a:rPr>
              <a:t>Local organizations</a:t>
            </a:r>
          </a:p>
          <a:p>
            <a:pPr marL="669413" lvl="1" indent="-342900" defTabSz="816282">
              <a:spcAft>
                <a:spcPts val="0"/>
              </a:spcAft>
              <a:buFont typeface="Wingdings" charset="2"/>
              <a:buChar char="§"/>
              <a:defRPr/>
            </a:pPr>
            <a:r>
              <a:rPr lang="en-US" sz="1900" dirty="0">
                <a:latin typeface="Calibri"/>
                <a:cs typeface="Calibri"/>
              </a:rPr>
              <a:t>Experts from different fields</a:t>
            </a:r>
          </a:p>
          <a:p>
            <a:pPr marL="669413" lvl="1" indent="-342900" defTabSz="816282">
              <a:spcAft>
                <a:spcPts val="0"/>
              </a:spcAft>
              <a:buFont typeface="Wingdings" charset="2"/>
              <a:buChar char="§"/>
              <a:defRPr/>
            </a:pPr>
            <a:r>
              <a:rPr lang="ja-JP" altLang="en-US" sz="1900" dirty="0">
                <a:latin typeface="Calibri"/>
                <a:cs typeface="Calibri"/>
              </a:rPr>
              <a:t>“</a:t>
            </a:r>
            <a:r>
              <a:rPr lang="en-US" altLang="ja-JP" sz="1900" dirty="0">
                <a:latin typeface="Calibri"/>
                <a:cs typeface="Calibri"/>
              </a:rPr>
              <a:t>In and Out of the Box</a:t>
            </a:r>
            <a:r>
              <a:rPr lang="ja-JP" altLang="en-US" sz="1900" dirty="0">
                <a:latin typeface="Calibri"/>
                <a:cs typeface="Calibri"/>
              </a:rPr>
              <a:t>”</a:t>
            </a:r>
            <a:endParaRPr lang="en-US" altLang="ja-JP" sz="1900" dirty="0">
              <a:latin typeface="Calibri"/>
              <a:cs typeface="Calibri"/>
            </a:endParaRPr>
          </a:p>
          <a:p>
            <a:pPr marL="669413" lvl="1" indent="-342900" defTabSz="816282">
              <a:spcAft>
                <a:spcPts val="0"/>
              </a:spcAft>
              <a:buFont typeface="Wingdings" charset="2"/>
              <a:buChar char="§"/>
              <a:defRPr/>
            </a:pPr>
            <a:r>
              <a:rPr lang="en-US" altLang="ja-JP" sz="1900" dirty="0">
                <a:latin typeface="Calibri"/>
                <a:cs typeface="Calibri"/>
              </a:rPr>
              <a:t>Targeting higher risk communities</a:t>
            </a:r>
          </a:p>
          <a:p>
            <a:pPr marL="404122" defTabSz="816282">
              <a:spcAft>
                <a:spcPts val="0"/>
              </a:spcAft>
              <a:buFont typeface="Wingdings" charset="2"/>
              <a:buChar char="§"/>
              <a:defRPr/>
            </a:pPr>
            <a:r>
              <a:rPr lang="en-US" sz="2200" dirty="0">
                <a:latin typeface="Calibri"/>
                <a:cs typeface="Calibri"/>
              </a:rPr>
              <a:t>Structure: how we evolved</a:t>
            </a:r>
          </a:p>
          <a:p>
            <a:pPr marL="669413" lvl="1" indent="-342900" defTabSz="816282">
              <a:spcAft>
                <a:spcPts val="0"/>
              </a:spcAft>
              <a:buFont typeface="Wingdings" charset="2"/>
              <a:buChar char="§"/>
              <a:defRPr/>
            </a:pPr>
            <a:r>
              <a:rPr lang="en-US" dirty="0">
                <a:latin typeface="Calibri"/>
                <a:cs typeface="Calibri"/>
              </a:rPr>
              <a:t>Mostly volunteer</a:t>
            </a:r>
          </a:p>
          <a:p>
            <a:pPr marL="669413" lvl="1" indent="-342900" defTabSz="816282">
              <a:spcAft>
                <a:spcPts val="0"/>
              </a:spcAft>
              <a:buFont typeface="Wingdings" charset="2"/>
              <a:buChar char="§"/>
              <a:defRPr/>
            </a:pPr>
            <a:r>
              <a:rPr lang="en-US" dirty="0">
                <a:latin typeface="Calibri"/>
                <a:cs typeface="Calibri"/>
              </a:rPr>
              <a:t>Organizational development</a:t>
            </a:r>
          </a:p>
          <a:p>
            <a:pPr marL="404122" defTabSz="816282">
              <a:spcAft>
                <a:spcPts val="0"/>
              </a:spcAft>
              <a:buFont typeface="Wingdings" charset="2"/>
              <a:buChar char="§"/>
              <a:defRPr/>
            </a:pPr>
            <a:r>
              <a:rPr lang="en-US" sz="2200" dirty="0">
                <a:latin typeface="Calibri"/>
                <a:cs typeface="Calibri"/>
              </a:rPr>
              <a:t>Support:</a:t>
            </a:r>
          </a:p>
          <a:p>
            <a:pPr marL="669413" lvl="1" indent="-342900" defTabSz="816282">
              <a:spcAft>
                <a:spcPts val="0"/>
              </a:spcAft>
              <a:buFont typeface="Wingdings" charset="2"/>
              <a:buChar char="§"/>
              <a:defRPr/>
            </a:pPr>
            <a:r>
              <a:rPr lang="en-US" sz="1900" dirty="0">
                <a:latin typeface="Calibri"/>
                <a:cs typeface="Calibri"/>
              </a:rPr>
              <a:t>Funding</a:t>
            </a:r>
          </a:p>
          <a:p>
            <a:pPr marL="669413" lvl="1" indent="-342900" defTabSz="816282">
              <a:spcAft>
                <a:spcPts val="0"/>
              </a:spcAft>
              <a:buFont typeface="Wingdings" charset="2"/>
              <a:buChar char="§"/>
              <a:defRPr/>
            </a:pPr>
            <a:r>
              <a:rPr lang="en-US" sz="1900" dirty="0">
                <a:latin typeface="Calibri"/>
                <a:cs typeface="Calibri"/>
              </a:rPr>
              <a:t>Volunteer power</a:t>
            </a:r>
            <a:endParaRPr lang="en-US" dirty="0">
              <a:latin typeface="Calibri"/>
              <a:cs typeface="Calibri"/>
            </a:endParaRPr>
          </a:p>
          <a:p>
            <a:endParaRPr lang="en-US" dirty="0"/>
          </a:p>
        </p:txBody>
      </p:sp>
      <p:sp>
        <p:nvSpPr>
          <p:cNvPr id="4" name="Title 3"/>
          <p:cNvSpPr>
            <a:spLocks noGrp="1"/>
          </p:cNvSpPr>
          <p:nvPr>
            <p:ph type="title"/>
          </p:nvPr>
        </p:nvSpPr>
        <p:spPr/>
        <p:txBody>
          <a:bodyPr/>
          <a:lstStyle/>
          <a:p>
            <a:r>
              <a:rPr lang="en-US" dirty="0" smtClean="0"/>
              <a:t>Maternal Mental Health NOW</a:t>
            </a:r>
            <a:endParaRPr lang="en-US" dirty="0"/>
          </a:p>
        </p:txBody>
      </p:sp>
      <p:sp>
        <p:nvSpPr>
          <p:cNvPr id="5" name="TextBox 4"/>
          <p:cNvSpPr txBox="1"/>
          <p:nvPr/>
        </p:nvSpPr>
        <p:spPr>
          <a:xfrm>
            <a:off x="7049814" y="2458784"/>
            <a:ext cx="184666" cy="646331"/>
          </a:xfrm>
          <a:prstGeom prst="rect">
            <a:avLst/>
          </a:prstGeom>
          <a:noFill/>
        </p:spPr>
        <p:txBody>
          <a:bodyPr wrap="none" rtlCol="0">
            <a:spAutoFit/>
          </a:bodyPr>
          <a:lstStyle/>
          <a:p>
            <a:endParaRPr lang="en-US" dirty="0" smtClean="0"/>
          </a:p>
          <a:p>
            <a:endParaRPr lang="en-US" dirty="0"/>
          </a:p>
        </p:txBody>
      </p:sp>
      <p:sp>
        <p:nvSpPr>
          <p:cNvPr id="6" name="TextBox 5"/>
          <p:cNvSpPr txBox="1"/>
          <p:nvPr/>
        </p:nvSpPr>
        <p:spPr>
          <a:xfrm>
            <a:off x="4965832" y="1807450"/>
            <a:ext cx="3972616" cy="1815882"/>
          </a:xfrm>
          <a:prstGeom prst="rect">
            <a:avLst/>
          </a:prstGeom>
          <a:noFill/>
        </p:spPr>
        <p:txBody>
          <a:bodyPr wrap="square" rtlCol="0">
            <a:spAutoFit/>
          </a:bodyPr>
          <a:lstStyle/>
          <a:p>
            <a:pPr marL="457200" indent="-457200">
              <a:buFont typeface="+mj-ea"/>
              <a:buAutoNum type="circleNumDbPlain"/>
            </a:pPr>
            <a:r>
              <a:rPr lang="en-US" sz="2800" dirty="0" smtClean="0">
                <a:solidFill>
                  <a:schemeClr val="accent4">
                    <a:lumMod val="75000"/>
                  </a:schemeClr>
                </a:solidFill>
              </a:rPr>
              <a:t>Public Awareness &amp; Stigma Reduction</a:t>
            </a:r>
          </a:p>
          <a:p>
            <a:pPr marL="457200" indent="-457200">
              <a:buFont typeface="+mj-ea"/>
              <a:buAutoNum type="circleNumDbPlain"/>
            </a:pPr>
            <a:r>
              <a:rPr lang="en-US" sz="2800" dirty="0" smtClean="0">
                <a:solidFill>
                  <a:schemeClr val="accent4">
                    <a:lumMod val="75000"/>
                  </a:schemeClr>
                </a:solidFill>
              </a:rPr>
              <a:t>Education &amp; Training</a:t>
            </a:r>
          </a:p>
          <a:p>
            <a:pPr marL="457200" indent="-457200">
              <a:buFont typeface="+mj-ea"/>
              <a:buAutoNum type="circleNumDbPlain"/>
            </a:pPr>
            <a:r>
              <a:rPr lang="en-US" sz="2800" dirty="0" smtClean="0">
                <a:solidFill>
                  <a:schemeClr val="accent4">
                    <a:lumMod val="75000"/>
                  </a:schemeClr>
                </a:solidFill>
              </a:rPr>
              <a:t>Policy &amp; Advocacy</a:t>
            </a:r>
            <a:endParaRPr lang="en-US" sz="2800" dirty="0">
              <a:solidFill>
                <a:schemeClr val="accent4">
                  <a:lumMod val="75000"/>
                </a:schemeClr>
              </a:solidFill>
            </a:endParaRPr>
          </a:p>
        </p:txBody>
      </p:sp>
      <p:pic>
        <p:nvPicPr>
          <p:cNvPr id="7" name="Picture 6" descr="MMH-NOW Final Logo 9.1.15 (8.5 x 3;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2041" y="4232978"/>
            <a:ext cx="2195545" cy="685187"/>
          </a:xfrm>
          <a:prstGeom prst="rect">
            <a:avLst/>
          </a:prstGeom>
        </p:spPr>
      </p:pic>
    </p:spTree>
    <p:extLst>
      <p:ext uri="{BB962C8B-B14F-4D97-AF65-F5344CB8AC3E}">
        <p14:creationId xmlns:p14="http://schemas.microsoft.com/office/powerpoint/2010/main" val="2863003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r>
              <a:rPr lang="en-US" dirty="0" smtClean="0"/>
              <a:t>Educating ALL patients and families</a:t>
            </a:r>
          </a:p>
          <a:p>
            <a:r>
              <a:rPr lang="en-US" dirty="0" smtClean="0"/>
              <a:t>Active listening, encouragement, support</a:t>
            </a:r>
          </a:p>
          <a:p>
            <a:r>
              <a:rPr lang="en-US" dirty="0" smtClean="0"/>
              <a:t>Focusing on solutions</a:t>
            </a:r>
          </a:p>
          <a:p>
            <a:r>
              <a:rPr lang="en-US" dirty="0" smtClean="0"/>
              <a:t>Helping the woman make changes herself and accept help</a:t>
            </a:r>
          </a:p>
        </p:txBody>
      </p:sp>
      <p:sp>
        <p:nvSpPr>
          <p:cNvPr id="2" name="Title 1"/>
          <p:cNvSpPr>
            <a:spLocks noGrp="1"/>
          </p:cNvSpPr>
          <p:nvPr>
            <p:ph type="title"/>
          </p:nvPr>
        </p:nvSpPr>
        <p:spPr/>
        <p:txBody>
          <a:bodyPr/>
          <a:lstStyle/>
          <a:p>
            <a:r>
              <a:rPr lang="en-US" dirty="0" smtClean="0"/>
              <a:t>Supportive Interventions</a:t>
            </a:r>
            <a:endParaRPr lang="en-US" dirty="0"/>
          </a:p>
        </p:txBody>
      </p:sp>
    </p:spTree>
    <p:extLst>
      <p:ext uri="{BB962C8B-B14F-4D97-AF65-F5344CB8AC3E}">
        <p14:creationId xmlns:p14="http://schemas.microsoft.com/office/powerpoint/2010/main" val="29875829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51</a:t>
            </a:fld>
            <a:endParaRPr lang="en-US" dirty="0"/>
          </a:p>
        </p:txBody>
      </p:sp>
      <p:sp>
        <p:nvSpPr>
          <p:cNvPr id="4" name="Title 3"/>
          <p:cNvSpPr>
            <a:spLocks noGrp="1"/>
          </p:cNvSpPr>
          <p:nvPr>
            <p:ph type="title"/>
          </p:nvPr>
        </p:nvSpPr>
        <p:spPr>
          <a:xfrm>
            <a:off x="457201" y="203200"/>
            <a:ext cx="8228012" cy="596900"/>
          </a:xfrm>
        </p:spPr>
        <p:txBody>
          <a:bodyPr/>
          <a:lstStyle/>
          <a:p>
            <a:r>
              <a:rPr lang="en-US" dirty="0" smtClean="0"/>
              <a:t>Types of Treatment - Considerations</a:t>
            </a:r>
            <a:endParaRPr lang="en-US" dirty="0"/>
          </a:p>
        </p:txBody>
      </p:sp>
      <p:sp>
        <p:nvSpPr>
          <p:cNvPr id="6" name="Rectangle 5"/>
          <p:cNvSpPr/>
          <p:nvPr/>
        </p:nvSpPr>
        <p:spPr>
          <a:xfrm>
            <a:off x="457201" y="1049360"/>
            <a:ext cx="7891182" cy="3298291"/>
          </a:xfrm>
          <a:prstGeom prst="rect">
            <a:avLst/>
          </a:prstGeom>
        </p:spPr>
        <p:txBody>
          <a:bodyPr wrap="square" anchor="t">
            <a:noAutofit/>
          </a:bodyPr>
          <a:lstStyle/>
          <a:p>
            <a:pPr marL="285750" indent="-285750">
              <a:spcAft>
                <a:spcPts val="600"/>
              </a:spcAft>
              <a:buClr>
                <a:schemeClr val="accent4"/>
              </a:buClr>
              <a:buFont typeface="Arial" panose="020B0604020202020204" pitchFamily="34" charset="0"/>
              <a:buChar char="•"/>
              <a:defRPr/>
            </a:pPr>
            <a:r>
              <a:rPr lang="en-US" sz="2400" dirty="0" smtClean="0"/>
              <a:t>Psychotherapy from a clinician with specific training in perinatal mental health</a:t>
            </a:r>
          </a:p>
          <a:p>
            <a:pPr marL="285750" indent="-285750">
              <a:spcAft>
                <a:spcPts val="600"/>
              </a:spcAft>
              <a:buClr>
                <a:schemeClr val="accent4"/>
              </a:buClr>
              <a:buFont typeface="Arial" panose="020B0604020202020204" pitchFamily="34" charset="0"/>
              <a:buChar char="•"/>
              <a:defRPr/>
            </a:pPr>
            <a:r>
              <a:rPr lang="en-US" sz="2400" dirty="0" smtClean="0"/>
              <a:t>Interpersonal Psychotherapy (most studied) </a:t>
            </a:r>
          </a:p>
          <a:p>
            <a:pPr marL="285750" indent="-285750">
              <a:spcAft>
                <a:spcPts val="600"/>
              </a:spcAft>
              <a:buClr>
                <a:schemeClr val="accent4"/>
              </a:buClr>
              <a:buFont typeface="Arial" panose="020B0604020202020204" pitchFamily="34" charset="0"/>
              <a:buChar char="•"/>
              <a:defRPr/>
            </a:pPr>
            <a:r>
              <a:rPr lang="en-US" sz="2400" dirty="0" smtClean="0"/>
              <a:t>Cognitive-Behavioral Therapy</a:t>
            </a:r>
          </a:p>
          <a:p>
            <a:pPr marL="285750" indent="-285750">
              <a:spcAft>
                <a:spcPts val="600"/>
              </a:spcAft>
              <a:buClr>
                <a:schemeClr val="accent4"/>
              </a:buClr>
              <a:buFont typeface="Arial" panose="020B0604020202020204" pitchFamily="34" charset="0"/>
              <a:buChar char="•"/>
              <a:defRPr/>
            </a:pPr>
            <a:r>
              <a:rPr lang="en-US" sz="2400" dirty="0" smtClean="0"/>
              <a:t>Psychodynamic Therapy</a:t>
            </a:r>
          </a:p>
          <a:p>
            <a:pPr marL="285750" indent="-285750">
              <a:spcAft>
                <a:spcPts val="600"/>
              </a:spcAft>
              <a:buClr>
                <a:schemeClr val="accent4"/>
              </a:buClr>
              <a:buFont typeface="Arial" panose="020B0604020202020204" pitchFamily="34" charset="0"/>
              <a:buChar char="•"/>
              <a:defRPr/>
            </a:pPr>
            <a:r>
              <a:rPr lang="en-US" sz="2400" dirty="0" smtClean="0"/>
              <a:t>Support Groups</a:t>
            </a:r>
          </a:p>
          <a:p>
            <a:pPr marL="285750" indent="-285750">
              <a:spcAft>
                <a:spcPts val="600"/>
              </a:spcAft>
              <a:buClr>
                <a:schemeClr val="accent4"/>
              </a:buClr>
              <a:buFont typeface="Arial" panose="020B0604020202020204" pitchFamily="34" charset="0"/>
              <a:buChar char="•"/>
              <a:defRPr/>
            </a:pPr>
            <a:r>
              <a:rPr lang="en-US" sz="2400" dirty="0" smtClean="0"/>
              <a:t>Involving partners is essential (couples therapy)</a:t>
            </a:r>
          </a:p>
          <a:p>
            <a:pPr marL="285750" indent="-285750">
              <a:spcAft>
                <a:spcPts val="600"/>
              </a:spcAft>
              <a:buClr>
                <a:schemeClr val="accent4"/>
              </a:buClr>
              <a:buFont typeface="Arial" panose="020B0604020202020204" pitchFamily="34" charset="0"/>
              <a:buChar char="•"/>
              <a:defRPr/>
            </a:pPr>
            <a:r>
              <a:rPr lang="en-US" sz="2400" dirty="0" smtClean="0"/>
              <a:t>Medications </a:t>
            </a:r>
            <a:endParaRPr lang="en-US" sz="2400" dirty="0"/>
          </a:p>
        </p:txBody>
      </p:sp>
    </p:spTree>
    <p:extLst>
      <p:ext uri="{BB962C8B-B14F-4D97-AF65-F5344CB8AC3E}">
        <p14:creationId xmlns:p14="http://schemas.microsoft.com/office/powerpoint/2010/main" val="249145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52</a:t>
            </a:fld>
            <a:endParaRPr lang="en-US" dirty="0"/>
          </a:p>
        </p:txBody>
      </p:sp>
      <p:sp>
        <p:nvSpPr>
          <p:cNvPr id="4" name="Title 3"/>
          <p:cNvSpPr>
            <a:spLocks noGrp="1"/>
          </p:cNvSpPr>
          <p:nvPr>
            <p:ph type="title"/>
          </p:nvPr>
        </p:nvSpPr>
        <p:spPr>
          <a:xfrm>
            <a:off x="457201" y="203200"/>
            <a:ext cx="8228012" cy="596900"/>
          </a:xfrm>
        </p:spPr>
        <p:txBody>
          <a:bodyPr/>
          <a:lstStyle/>
          <a:p>
            <a:r>
              <a:rPr lang="en-US" dirty="0" smtClean="0"/>
              <a:t>Partnership with MMH NOW</a:t>
            </a:r>
            <a:endParaRPr lang="en-US" dirty="0"/>
          </a:p>
        </p:txBody>
      </p:sp>
      <p:sp>
        <p:nvSpPr>
          <p:cNvPr id="6" name="Rectangle 5"/>
          <p:cNvSpPr/>
          <p:nvPr/>
        </p:nvSpPr>
        <p:spPr>
          <a:xfrm>
            <a:off x="457201" y="1049360"/>
            <a:ext cx="7891182" cy="3298291"/>
          </a:xfrm>
          <a:prstGeom prst="rect">
            <a:avLst/>
          </a:prstGeom>
        </p:spPr>
        <p:txBody>
          <a:bodyPr wrap="square" anchor="t">
            <a:noAutofit/>
          </a:bodyPr>
          <a:lstStyle/>
          <a:p>
            <a:pPr marL="285750" indent="-285750">
              <a:spcAft>
                <a:spcPts val="600"/>
              </a:spcAft>
              <a:buClr>
                <a:schemeClr val="accent4"/>
              </a:buClr>
              <a:buFont typeface="Arial" panose="020B0604020202020204" pitchFamily="34" charset="0"/>
              <a:buChar char="•"/>
              <a:defRPr/>
            </a:pPr>
            <a:r>
              <a:rPr lang="en-US" sz="2000" dirty="0" smtClean="0"/>
              <a:t>Train all staff on PMADs, Screening &amp; interventions</a:t>
            </a:r>
          </a:p>
          <a:p>
            <a:pPr marL="742950" lvl="1" indent="-285750">
              <a:spcAft>
                <a:spcPts val="600"/>
              </a:spcAft>
              <a:buClr>
                <a:schemeClr val="accent4"/>
              </a:buClr>
              <a:buFont typeface="Arial" panose="020B0604020202020204" pitchFamily="34" charset="0"/>
              <a:buChar char="•"/>
              <a:defRPr/>
            </a:pPr>
            <a:r>
              <a:rPr lang="en-US" sz="2000" dirty="0" smtClean="0"/>
              <a:t>Hospital RN, MD, LMFT/LPCC/LCSW, Lactation</a:t>
            </a:r>
          </a:p>
          <a:p>
            <a:pPr marL="742950" lvl="1" indent="-285750">
              <a:spcAft>
                <a:spcPts val="600"/>
              </a:spcAft>
              <a:buClr>
                <a:schemeClr val="accent4"/>
              </a:buClr>
              <a:buFont typeface="Arial" panose="020B0604020202020204" pitchFamily="34" charset="0"/>
              <a:buChar char="•"/>
              <a:defRPr/>
            </a:pPr>
            <a:r>
              <a:rPr lang="en-US" sz="2000" dirty="0" smtClean="0"/>
              <a:t>Partner agencies in the community - referrals</a:t>
            </a:r>
          </a:p>
          <a:p>
            <a:pPr marL="285750" indent="-285750">
              <a:spcAft>
                <a:spcPts val="600"/>
              </a:spcAft>
              <a:buClr>
                <a:schemeClr val="accent4"/>
              </a:buClr>
              <a:buFont typeface="Arial" panose="020B0604020202020204" pitchFamily="34" charset="0"/>
              <a:buChar char="•"/>
              <a:defRPr/>
            </a:pPr>
            <a:r>
              <a:rPr lang="en-US" sz="2000" dirty="0" smtClean="0"/>
              <a:t>Medical Doctor trainings</a:t>
            </a:r>
          </a:p>
          <a:p>
            <a:pPr marL="742950" lvl="1" indent="-285750">
              <a:spcAft>
                <a:spcPts val="600"/>
              </a:spcAft>
              <a:buClr>
                <a:schemeClr val="accent4"/>
              </a:buClr>
              <a:buFont typeface="Arial" panose="020B0604020202020204" pitchFamily="34" charset="0"/>
              <a:buChar char="•"/>
              <a:defRPr/>
            </a:pPr>
            <a:r>
              <a:rPr lang="en-US" sz="2000" dirty="0" smtClean="0"/>
              <a:t>Including medication guidelines</a:t>
            </a:r>
          </a:p>
          <a:p>
            <a:pPr marL="285750" indent="-285750">
              <a:spcAft>
                <a:spcPts val="600"/>
              </a:spcAft>
              <a:buClr>
                <a:schemeClr val="accent4"/>
              </a:buClr>
              <a:buFont typeface="Arial" panose="020B0604020202020204" pitchFamily="34" charset="0"/>
              <a:buChar char="•"/>
              <a:defRPr/>
            </a:pPr>
            <a:r>
              <a:rPr lang="en-US" sz="2000" dirty="0" smtClean="0"/>
              <a:t>Regional trainings</a:t>
            </a:r>
          </a:p>
          <a:p>
            <a:pPr marL="285750" indent="-285750">
              <a:spcAft>
                <a:spcPts val="600"/>
              </a:spcAft>
              <a:buClr>
                <a:schemeClr val="accent4"/>
              </a:buClr>
              <a:buFont typeface="Arial" panose="020B0604020202020204" pitchFamily="34" charset="0"/>
              <a:buChar char="•"/>
              <a:defRPr/>
            </a:pPr>
            <a:r>
              <a:rPr lang="en-US" sz="2000" dirty="0" smtClean="0"/>
              <a:t>Group Therapy Training</a:t>
            </a:r>
          </a:p>
          <a:p>
            <a:pPr marL="285750" indent="-285750">
              <a:spcAft>
                <a:spcPts val="600"/>
              </a:spcAft>
              <a:buClr>
                <a:schemeClr val="accent4"/>
              </a:buClr>
              <a:buFont typeface="Arial" panose="020B0604020202020204" pitchFamily="34" charset="0"/>
              <a:buChar char="•"/>
              <a:defRPr/>
            </a:pPr>
            <a:r>
              <a:rPr lang="en-US" sz="2000" dirty="0" smtClean="0"/>
              <a:t>Monthly consultation calls</a:t>
            </a:r>
          </a:p>
          <a:p>
            <a:pPr marL="285750" indent="-285750">
              <a:spcAft>
                <a:spcPts val="600"/>
              </a:spcAft>
              <a:buClr>
                <a:schemeClr val="accent4"/>
              </a:buClr>
              <a:buFont typeface="Arial" panose="020B0604020202020204" pitchFamily="34" charset="0"/>
              <a:buChar char="•"/>
              <a:defRPr/>
            </a:pPr>
            <a:r>
              <a:rPr lang="en-US" sz="2000" dirty="0" smtClean="0"/>
              <a:t>Psychiatric consultation line for physicians</a:t>
            </a:r>
          </a:p>
        </p:txBody>
      </p:sp>
    </p:spTree>
    <p:extLst>
      <p:ext uri="{BB962C8B-B14F-4D97-AF65-F5344CB8AC3E}">
        <p14:creationId xmlns:p14="http://schemas.microsoft.com/office/powerpoint/2010/main" val="1212008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2800" dirty="0" smtClean="0"/>
              <a:t>Dignity Health’s Maternal Mental Health Program</a:t>
            </a:r>
            <a:endParaRPr lang="en-US" sz="2800" dirty="0"/>
          </a:p>
        </p:txBody>
      </p:sp>
    </p:spTree>
    <p:extLst>
      <p:ext uri="{BB962C8B-B14F-4D97-AF65-F5344CB8AC3E}">
        <p14:creationId xmlns:p14="http://schemas.microsoft.com/office/powerpoint/2010/main" val="4112508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54</a:t>
            </a:fld>
            <a:endParaRPr lang="en-US"/>
          </a:p>
        </p:txBody>
      </p:sp>
      <p:pic>
        <p:nvPicPr>
          <p:cNvPr id="6" name="Picture 5"/>
          <p:cNvPicPr>
            <a:picLocks noChangeAspect="1"/>
          </p:cNvPicPr>
          <p:nvPr/>
        </p:nvPicPr>
        <p:blipFill>
          <a:blip r:embed="rId3"/>
          <a:stretch>
            <a:fillRect/>
          </a:stretch>
        </p:blipFill>
        <p:spPr>
          <a:xfrm>
            <a:off x="3558878" y="3165893"/>
            <a:ext cx="2025055" cy="1516836"/>
          </a:xfrm>
          <a:prstGeom prst="rect">
            <a:avLst/>
          </a:prstGeom>
        </p:spPr>
      </p:pic>
      <p:sp>
        <p:nvSpPr>
          <p:cNvPr id="3" name="Content Placeholder 2"/>
          <p:cNvSpPr>
            <a:spLocks noGrp="1"/>
          </p:cNvSpPr>
          <p:nvPr>
            <p:ph sz="quarter" idx="12"/>
          </p:nvPr>
        </p:nvSpPr>
        <p:spPr>
          <a:xfrm>
            <a:off x="1485900" y="971550"/>
            <a:ext cx="6286500" cy="3539729"/>
          </a:xfrm>
        </p:spPr>
        <p:txBody>
          <a:bodyPr/>
          <a:lstStyle/>
          <a:p>
            <a:pPr marL="0" indent="0">
              <a:buNone/>
            </a:pPr>
            <a:r>
              <a:rPr lang="en-US" sz="1500" dirty="0">
                <a:latin typeface="+mn-lt"/>
              </a:rPr>
              <a:t>To be a national model of excellence that actively promotes maternal and infant well-being and reduces the burden of illness that is associated with untreated or inappropriately treated Perinatal Mood and Anxiety Disorders (PMADs).  </a:t>
            </a:r>
          </a:p>
          <a:p>
            <a:pPr marL="0" indent="0">
              <a:buNone/>
            </a:pPr>
            <a:r>
              <a:rPr lang="en-US" sz="1500" dirty="0">
                <a:latin typeface="+mn-lt"/>
              </a:rPr>
              <a:t>We seek a two-generation solution, recognizing the impact PMADs have on the mother and the infant.  </a:t>
            </a:r>
          </a:p>
          <a:p>
            <a:pPr marL="0" indent="0">
              <a:buNone/>
            </a:pPr>
            <a:r>
              <a:rPr lang="en-US" sz="1500" dirty="0">
                <a:latin typeface="+mn-lt"/>
              </a:rPr>
              <a:t>Building on Dignity Health’s promise of humankindness, and the healing power of personal connection, we will work with community partners to provide the range of services women and families need. </a:t>
            </a:r>
          </a:p>
          <a:p>
            <a:pPr marL="0" indent="0">
              <a:buNone/>
            </a:pPr>
            <a:r>
              <a:rPr lang="en-US" dirty="0"/>
              <a:t> </a:t>
            </a:r>
          </a:p>
        </p:txBody>
      </p:sp>
      <p:sp>
        <p:nvSpPr>
          <p:cNvPr id="4" name="Title 3"/>
          <p:cNvSpPr>
            <a:spLocks noGrp="1"/>
          </p:cNvSpPr>
          <p:nvPr>
            <p:ph type="title"/>
          </p:nvPr>
        </p:nvSpPr>
        <p:spPr/>
        <p:txBody>
          <a:bodyPr/>
          <a:lstStyle/>
          <a:p>
            <a:r>
              <a:rPr lang="en-US" dirty="0" smtClean="0"/>
              <a:t>Dignity Health’s Vision-Maternal Mental Health Care </a:t>
            </a:r>
            <a:endParaRPr lang="en-US" dirty="0"/>
          </a:p>
        </p:txBody>
      </p:sp>
      <p:pic>
        <p:nvPicPr>
          <p:cNvPr id="5" name="Picture 4"/>
          <p:cNvPicPr>
            <a:picLocks noChangeAspect="1"/>
          </p:cNvPicPr>
          <p:nvPr/>
        </p:nvPicPr>
        <p:blipFill>
          <a:blip r:embed="rId4"/>
          <a:stretch>
            <a:fillRect/>
          </a:stretch>
        </p:blipFill>
        <p:spPr>
          <a:xfrm>
            <a:off x="8301131" y="0"/>
            <a:ext cx="768163" cy="823031"/>
          </a:xfrm>
          <a:prstGeom prst="rect">
            <a:avLst/>
          </a:prstGeom>
        </p:spPr>
      </p:pic>
    </p:spTree>
    <p:extLst>
      <p:ext uri="{BB962C8B-B14F-4D97-AF65-F5344CB8AC3E}">
        <p14:creationId xmlns:p14="http://schemas.microsoft.com/office/powerpoint/2010/main" val="418929638"/>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55</a:t>
            </a:fld>
            <a:endParaRPr lang="en-US" dirty="0"/>
          </a:p>
        </p:txBody>
      </p:sp>
      <p:sp>
        <p:nvSpPr>
          <p:cNvPr id="3" name="Content Placeholder 2"/>
          <p:cNvSpPr>
            <a:spLocks noGrp="1"/>
          </p:cNvSpPr>
          <p:nvPr>
            <p:ph sz="quarter" idx="12"/>
          </p:nvPr>
        </p:nvSpPr>
        <p:spPr>
          <a:xfrm>
            <a:off x="4800601" y="1143000"/>
            <a:ext cx="3019424" cy="3539729"/>
          </a:xfrm>
        </p:spPr>
        <p:txBody>
          <a:bodyPr>
            <a:normAutofit lnSpcReduction="10000"/>
          </a:bodyPr>
          <a:lstStyle/>
          <a:p>
            <a:r>
              <a:rPr lang="en-US" b="1" dirty="0" smtClean="0"/>
              <a:t>29 </a:t>
            </a:r>
            <a:r>
              <a:rPr lang="en-US" dirty="0" smtClean="0"/>
              <a:t>hospitals with maternity services across AZ, CA and NV</a:t>
            </a:r>
          </a:p>
          <a:p>
            <a:r>
              <a:rPr lang="en-US" b="1" dirty="0" smtClean="0"/>
              <a:t>60,000 </a:t>
            </a:r>
            <a:r>
              <a:rPr lang="en-US" dirty="0"/>
              <a:t>babies delivered annually</a:t>
            </a:r>
          </a:p>
          <a:p>
            <a:r>
              <a:rPr lang="en-US" b="1" dirty="0" smtClean="0"/>
              <a:t>1,800</a:t>
            </a:r>
            <a:r>
              <a:rPr lang="en-US" dirty="0" smtClean="0"/>
              <a:t> perinatal nurses</a:t>
            </a:r>
          </a:p>
          <a:p>
            <a:r>
              <a:rPr lang="en-US" b="1" dirty="0" smtClean="0"/>
              <a:t>1,200</a:t>
            </a:r>
            <a:r>
              <a:rPr lang="en-US" dirty="0" smtClean="0"/>
              <a:t> OB/GYN and Pediatric providers</a:t>
            </a:r>
          </a:p>
          <a:p>
            <a:r>
              <a:rPr lang="en-US" b="1" dirty="0" smtClean="0"/>
              <a:t>67</a:t>
            </a:r>
            <a:r>
              <a:rPr lang="en-US" b="1" dirty="0"/>
              <a:t>%</a:t>
            </a:r>
            <a:r>
              <a:rPr lang="en-US" dirty="0"/>
              <a:t> of OB </a:t>
            </a:r>
            <a:r>
              <a:rPr lang="en-US" dirty="0" smtClean="0"/>
              <a:t>patients </a:t>
            </a:r>
            <a:r>
              <a:rPr lang="en-US" dirty="0"/>
              <a:t>covered by Medicaid</a:t>
            </a:r>
          </a:p>
          <a:p>
            <a:pPr marL="0" indent="0">
              <a:buNone/>
            </a:pPr>
            <a:endParaRPr lang="en-US" dirty="0" smtClean="0"/>
          </a:p>
          <a:p>
            <a:endParaRPr lang="en-US" dirty="0" smtClean="0"/>
          </a:p>
          <a:p>
            <a:endParaRPr lang="en-US" dirty="0" smtClean="0"/>
          </a:p>
        </p:txBody>
      </p:sp>
      <p:sp>
        <p:nvSpPr>
          <p:cNvPr id="4" name="Title 3"/>
          <p:cNvSpPr>
            <a:spLocks noGrp="1"/>
          </p:cNvSpPr>
          <p:nvPr>
            <p:ph type="title"/>
          </p:nvPr>
        </p:nvSpPr>
        <p:spPr/>
        <p:txBody>
          <a:bodyPr/>
          <a:lstStyle/>
          <a:p>
            <a:r>
              <a:rPr lang="en-US" dirty="0" smtClean="0"/>
              <a:t>Dignity Health Hospital System &amp; Maternity Care</a:t>
            </a:r>
            <a:endParaRPr lang="en-US" dirty="0"/>
          </a:p>
        </p:txBody>
      </p:sp>
      <p:pic>
        <p:nvPicPr>
          <p:cNvPr id="5" name="Picture 4"/>
          <p:cNvPicPr>
            <a:picLocks noChangeAspect="1"/>
          </p:cNvPicPr>
          <p:nvPr/>
        </p:nvPicPr>
        <p:blipFill>
          <a:blip r:embed="rId3"/>
          <a:stretch>
            <a:fillRect/>
          </a:stretch>
        </p:blipFill>
        <p:spPr>
          <a:xfrm>
            <a:off x="1428751" y="1257300"/>
            <a:ext cx="3270782" cy="2514600"/>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1776" y="90780"/>
            <a:ext cx="770046" cy="82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4658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C64847"/>
                </a:solidFill>
              </a:rPr>
              <a:pPr/>
              <a:t>56</a:t>
            </a:fld>
            <a:endParaRPr lang="en-US">
              <a:solidFill>
                <a:srgbClr val="C64847"/>
              </a:solidFill>
            </a:endParaRPr>
          </a:p>
        </p:txBody>
      </p:sp>
      <p:graphicFrame>
        <p:nvGraphicFramePr>
          <p:cNvPr id="5" name="Chart 4"/>
          <p:cNvGraphicFramePr>
            <a:graphicFrameLocks/>
          </p:cNvGraphicFramePr>
          <p:nvPr>
            <p:extLst>
              <p:ext uri="{D42A27DB-BD31-4B8C-83A1-F6EECF244321}">
                <p14:modId xmlns:p14="http://schemas.microsoft.com/office/powerpoint/2010/main" val="3193784675"/>
              </p:ext>
            </p:extLst>
          </p:nvPr>
        </p:nvGraphicFramePr>
        <p:xfrm>
          <a:off x="382772" y="0"/>
          <a:ext cx="8302444" cy="459326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07412" y="697142"/>
            <a:ext cx="1464376" cy="69249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defTabSz="342900"/>
            <a:r>
              <a:rPr lang="en-US" sz="1500" dirty="0">
                <a:solidFill>
                  <a:prstClr val="black"/>
                </a:solidFill>
              </a:rPr>
              <a:t>FY 2016</a:t>
            </a:r>
          </a:p>
          <a:p>
            <a:pPr algn="ctr" defTabSz="342900"/>
            <a:r>
              <a:rPr lang="en-US" sz="1200" dirty="0">
                <a:solidFill>
                  <a:prstClr val="black"/>
                </a:solidFill>
              </a:rPr>
              <a:t>Data Source: Midas</a:t>
            </a:r>
          </a:p>
          <a:p>
            <a:pPr algn="ctr" defTabSz="342900"/>
            <a:r>
              <a:rPr lang="en-US" sz="1200" dirty="0">
                <a:solidFill>
                  <a:prstClr val="black"/>
                </a:solidFill>
              </a:rPr>
              <a:t>Total Births = 58,693</a:t>
            </a:r>
          </a:p>
        </p:txBody>
      </p:sp>
    </p:spTree>
    <p:extLst>
      <p:ext uri="{BB962C8B-B14F-4D97-AF65-F5344CB8AC3E}">
        <p14:creationId xmlns:p14="http://schemas.microsoft.com/office/powerpoint/2010/main" val="7329216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57</a:t>
            </a:fld>
            <a:endParaRPr lang="en-US"/>
          </a:p>
        </p:txBody>
      </p:sp>
      <p:pic>
        <p:nvPicPr>
          <p:cNvPr id="7" name="Content Placeholder 6"/>
          <p:cNvPicPr>
            <a:picLocks noGrp="1" noChangeAspect="1"/>
          </p:cNvPicPr>
          <p:nvPr>
            <p:ph sz="quarter" idx="12"/>
          </p:nvPr>
        </p:nvPicPr>
        <p:blipFill>
          <a:blip r:embed="rId3"/>
          <a:stretch>
            <a:fillRect/>
          </a:stretch>
        </p:blipFill>
        <p:spPr>
          <a:xfrm>
            <a:off x="1543050" y="1028701"/>
            <a:ext cx="6171010" cy="3495623"/>
          </a:xfrm>
          <a:prstGeom prst="rect">
            <a:avLst/>
          </a:prstGeom>
        </p:spPr>
      </p:pic>
      <p:sp>
        <p:nvSpPr>
          <p:cNvPr id="4" name="Title 3"/>
          <p:cNvSpPr>
            <a:spLocks noGrp="1"/>
          </p:cNvSpPr>
          <p:nvPr>
            <p:ph type="title"/>
          </p:nvPr>
        </p:nvSpPr>
        <p:spPr/>
        <p:txBody>
          <a:bodyPr/>
          <a:lstStyle/>
          <a:p>
            <a:r>
              <a:rPr lang="en-US" dirty="0" smtClean="0"/>
              <a:t>Maternal Mental Health Project Timeline</a:t>
            </a:r>
            <a:endParaRPr lang="en-US" dirty="0"/>
          </a:p>
        </p:txBody>
      </p:sp>
      <p:pic>
        <p:nvPicPr>
          <p:cNvPr id="3" name="Picture 2"/>
          <p:cNvPicPr>
            <a:picLocks noChangeAspect="1"/>
          </p:cNvPicPr>
          <p:nvPr/>
        </p:nvPicPr>
        <p:blipFill>
          <a:blip r:embed="rId4"/>
          <a:stretch>
            <a:fillRect/>
          </a:stretch>
        </p:blipFill>
        <p:spPr>
          <a:xfrm>
            <a:off x="7146516" y="98487"/>
            <a:ext cx="768163" cy="823031"/>
          </a:xfrm>
          <a:prstGeom prst="rect">
            <a:avLst/>
          </a:prstGeom>
        </p:spPr>
      </p:pic>
    </p:spTree>
    <p:extLst>
      <p:ext uri="{BB962C8B-B14F-4D97-AF65-F5344CB8AC3E}">
        <p14:creationId xmlns:p14="http://schemas.microsoft.com/office/powerpoint/2010/main" val="26514436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58</a:t>
            </a:fld>
            <a:endParaRPr lang="en-US"/>
          </a:p>
        </p:txBody>
      </p:sp>
      <p:sp>
        <p:nvSpPr>
          <p:cNvPr id="4" name="Title 3"/>
          <p:cNvSpPr>
            <a:spLocks noGrp="1"/>
          </p:cNvSpPr>
          <p:nvPr>
            <p:ph type="title"/>
          </p:nvPr>
        </p:nvSpPr>
        <p:spPr>
          <a:xfrm>
            <a:off x="1543050" y="228601"/>
            <a:ext cx="6171009" cy="596900"/>
          </a:xfrm>
        </p:spPr>
        <p:txBody>
          <a:bodyPr/>
          <a:lstStyle/>
          <a:p>
            <a:r>
              <a:rPr lang="en-US" dirty="0" smtClean="0"/>
              <a:t>Year One    </a:t>
            </a:r>
            <a:r>
              <a:rPr lang="en-US" i="1" dirty="0" smtClean="0"/>
              <a:t>Getting the project off the ground</a:t>
            </a:r>
            <a:endParaRPr lang="en-US" i="1" dirty="0"/>
          </a:p>
        </p:txBody>
      </p:sp>
      <p:pic>
        <p:nvPicPr>
          <p:cNvPr id="1026"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1600200" y="1143001"/>
            <a:ext cx="2114550" cy="346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1" y="1085850"/>
            <a:ext cx="3021806" cy="353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71950" y="1085850"/>
            <a:ext cx="3714750" cy="1962076"/>
          </a:xfrm>
          <a:prstGeom prst="rect">
            <a:avLst/>
          </a:prstGeom>
          <a:noFill/>
        </p:spPr>
        <p:txBody>
          <a:bodyPr wrap="square" rtlCol="0">
            <a:spAutoFit/>
          </a:bodyPr>
          <a:lstStyle/>
          <a:p>
            <a:r>
              <a:rPr lang="en-US" sz="1350" b="1" dirty="0">
                <a:solidFill>
                  <a:srgbClr val="00B0F0"/>
                </a:solidFill>
              </a:rPr>
              <a:t>Step 1:  </a:t>
            </a:r>
            <a:r>
              <a:rPr lang="en-US" sz="1350" dirty="0"/>
              <a:t>Engaging Executive Leaders</a:t>
            </a:r>
          </a:p>
          <a:p>
            <a:r>
              <a:rPr lang="en-US" sz="1350" b="1" dirty="0">
                <a:solidFill>
                  <a:srgbClr val="00B0F0"/>
                </a:solidFill>
              </a:rPr>
              <a:t>Step 2:  </a:t>
            </a:r>
            <a:r>
              <a:rPr lang="en-US" sz="1350" dirty="0"/>
              <a:t>Secure Funding</a:t>
            </a:r>
          </a:p>
          <a:p>
            <a:r>
              <a:rPr lang="en-US" sz="1350" b="1" dirty="0">
                <a:solidFill>
                  <a:srgbClr val="00B0F0"/>
                </a:solidFill>
              </a:rPr>
              <a:t>Step 3: </a:t>
            </a:r>
            <a:r>
              <a:rPr lang="en-US" sz="1350" dirty="0"/>
              <a:t>Appoint Project Lead</a:t>
            </a:r>
          </a:p>
          <a:p>
            <a:r>
              <a:rPr lang="en-US" sz="1350" b="1" dirty="0">
                <a:solidFill>
                  <a:srgbClr val="00B0F0"/>
                </a:solidFill>
              </a:rPr>
              <a:t>Step 4: </a:t>
            </a:r>
            <a:r>
              <a:rPr lang="en-US" sz="1350" dirty="0"/>
              <a:t>Project Advisory Committee</a:t>
            </a:r>
          </a:p>
          <a:p>
            <a:r>
              <a:rPr lang="en-US" sz="1350" b="1" dirty="0">
                <a:solidFill>
                  <a:srgbClr val="00B0F0"/>
                </a:solidFill>
              </a:rPr>
              <a:t>Step 5: </a:t>
            </a:r>
            <a:r>
              <a:rPr lang="en-US" sz="1350" dirty="0"/>
              <a:t>Screening &amp; Referral  “Pilot Project” </a:t>
            </a:r>
          </a:p>
          <a:p>
            <a:r>
              <a:rPr lang="en-US" sz="1350" b="1" dirty="0">
                <a:solidFill>
                  <a:srgbClr val="00B0F0"/>
                </a:solidFill>
              </a:rPr>
              <a:t>Step 6: </a:t>
            </a:r>
            <a:r>
              <a:rPr lang="en-US" sz="1350" dirty="0"/>
              <a:t>Introducing MMH to the system</a:t>
            </a:r>
          </a:p>
          <a:p>
            <a:r>
              <a:rPr lang="en-US" sz="1350" b="1" dirty="0">
                <a:solidFill>
                  <a:srgbClr val="00B0F0"/>
                </a:solidFill>
              </a:rPr>
              <a:t>Step 7</a:t>
            </a:r>
            <a:r>
              <a:rPr lang="en-US" sz="1350" dirty="0">
                <a:solidFill>
                  <a:srgbClr val="00B0F0"/>
                </a:solidFill>
              </a:rPr>
              <a:t>: </a:t>
            </a:r>
            <a:r>
              <a:rPr lang="en-US" sz="1350" dirty="0"/>
              <a:t>IT “Pilot Project”</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p:txBody>
      </p:sp>
      <p:pic>
        <p:nvPicPr>
          <p:cNvPr id="3" name="Picture 2"/>
          <p:cNvPicPr>
            <a:picLocks noChangeAspect="1"/>
          </p:cNvPicPr>
          <p:nvPr/>
        </p:nvPicPr>
        <p:blipFill>
          <a:blip r:embed="rId5"/>
          <a:stretch>
            <a:fillRect/>
          </a:stretch>
        </p:blipFill>
        <p:spPr>
          <a:xfrm>
            <a:off x="7146516" y="115534"/>
            <a:ext cx="768163" cy="823031"/>
          </a:xfrm>
          <a:prstGeom prst="rect">
            <a:avLst/>
          </a:prstGeom>
        </p:spPr>
      </p:pic>
    </p:spTree>
    <p:extLst>
      <p:ext uri="{BB962C8B-B14F-4D97-AF65-F5344CB8AC3E}">
        <p14:creationId xmlns:p14="http://schemas.microsoft.com/office/powerpoint/2010/main" val="33291303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59</a:t>
            </a:fld>
            <a:endParaRPr lang="en-US"/>
          </a:p>
        </p:txBody>
      </p:sp>
      <p:sp>
        <p:nvSpPr>
          <p:cNvPr id="3" name="Content Placeholder 2"/>
          <p:cNvSpPr>
            <a:spLocks noGrp="1"/>
          </p:cNvSpPr>
          <p:nvPr>
            <p:ph sz="quarter" idx="12"/>
          </p:nvPr>
        </p:nvSpPr>
        <p:spPr>
          <a:xfrm>
            <a:off x="4229100" y="971550"/>
            <a:ext cx="3600450" cy="3139679"/>
          </a:xfrm>
        </p:spPr>
        <p:txBody>
          <a:bodyPr>
            <a:normAutofit fontScale="47500" lnSpcReduction="20000"/>
          </a:bodyPr>
          <a:lstStyle/>
          <a:p>
            <a:pPr marL="0" indent="0">
              <a:buNone/>
            </a:pPr>
            <a:endParaRPr lang="en-US" sz="2175" b="1" dirty="0">
              <a:solidFill>
                <a:srgbClr val="FFC000"/>
              </a:solidFill>
            </a:endParaRPr>
          </a:p>
          <a:p>
            <a:pPr marL="0" indent="0">
              <a:buNone/>
            </a:pPr>
            <a:r>
              <a:rPr lang="en-US" sz="2175" b="1" dirty="0">
                <a:solidFill>
                  <a:srgbClr val="FFC000"/>
                </a:solidFill>
              </a:rPr>
              <a:t>Step 1:  </a:t>
            </a:r>
            <a:r>
              <a:rPr lang="en-US" sz="2175" dirty="0"/>
              <a:t>”Pilot” Inpatient Screening Program                    </a:t>
            </a:r>
          </a:p>
          <a:p>
            <a:pPr marL="0" indent="0">
              <a:buNone/>
            </a:pPr>
            <a:r>
              <a:rPr lang="en-US" sz="2175" b="1" dirty="0">
                <a:solidFill>
                  <a:srgbClr val="FFC000"/>
                </a:solidFill>
              </a:rPr>
              <a:t>Step 2:</a:t>
            </a:r>
            <a:r>
              <a:rPr lang="en-US" sz="2175" dirty="0">
                <a:solidFill>
                  <a:srgbClr val="FFC000"/>
                </a:solidFill>
              </a:rPr>
              <a:t>  </a:t>
            </a:r>
            <a:r>
              <a:rPr lang="en-US" sz="2175" dirty="0"/>
              <a:t>System Resources: SharePoint Site</a:t>
            </a:r>
          </a:p>
          <a:p>
            <a:pPr marL="0" indent="0">
              <a:buNone/>
            </a:pPr>
            <a:r>
              <a:rPr lang="en-US" sz="2175" b="1" dirty="0">
                <a:solidFill>
                  <a:srgbClr val="FFC000"/>
                </a:solidFill>
              </a:rPr>
              <a:t>Step 3:</a:t>
            </a:r>
            <a:r>
              <a:rPr lang="en-US" sz="2175" dirty="0"/>
              <a:t>  PMADs online education for perinatal staff</a:t>
            </a:r>
          </a:p>
          <a:p>
            <a:pPr marL="0" indent="0">
              <a:buNone/>
            </a:pPr>
            <a:r>
              <a:rPr lang="en-US" sz="2175" b="1" dirty="0">
                <a:solidFill>
                  <a:srgbClr val="FFC000"/>
                </a:solidFill>
              </a:rPr>
              <a:t>Step 4:  </a:t>
            </a:r>
            <a:r>
              <a:rPr lang="en-US" sz="2175" dirty="0"/>
              <a:t>Generic and community resource guides</a:t>
            </a:r>
          </a:p>
          <a:p>
            <a:pPr marL="0" indent="0">
              <a:spcAft>
                <a:spcPts val="0"/>
              </a:spcAft>
              <a:buNone/>
            </a:pPr>
            <a:r>
              <a:rPr lang="en-US" sz="2175" b="1" dirty="0">
                <a:solidFill>
                  <a:srgbClr val="FFC000"/>
                </a:solidFill>
              </a:rPr>
              <a:t>Step 5:  </a:t>
            </a:r>
            <a:r>
              <a:rPr lang="en-US" sz="2175" dirty="0"/>
              <a:t>Toolkit Announcement</a:t>
            </a:r>
          </a:p>
          <a:p>
            <a:pPr marL="0" indent="0">
              <a:spcAft>
                <a:spcPts val="0"/>
              </a:spcAft>
              <a:buNone/>
            </a:pPr>
            <a:r>
              <a:rPr lang="en-US" sz="2175" dirty="0"/>
              <a:t>               Patient Brochure</a:t>
            </a:r>
          </a:p>
          <a:p>
            <a:pPr marL="0" indent="0">
              <a:spcAft>
                <a:spcPts val="0"/>
              </a:spcAft>
              <a:buNone/>
            </a:pPr>
            <a:r>
              <a:rPr lang="en-US" sz="2175" dirty="0"/>
              <a:t>               EPDS Form</a:t>
            </a:r>
          </a:p>
          <a:p>
            <a:pPr marL="0" indent="0">
              <a:spcAft>
                <a:spcPts val="0"/>
              </a:spcAft>
              <a:buNone/>
            </a:pPr>
            <a:r>
              <a:rPr lang="en-US" sz="2175" dirty="0"/>
              <a:t>               EPDS FAQs</a:t>
            </a:r>
          </a:p>
          <a:p>
            <a:pPr marL="0" indent="0">
              <a:spcAft>
                <a:spcPts val="0"/>
              </a:spcAft>
              <a:buNone/>
            </a:pPr>
            <a:r>
              <a:rPr lang="en-US" sz="2175" dirty="0"/>
              <a:t>               EPDS Algorithm</a:t>
            </a:r>
          </a:p>
          <a:p>
            <a:pPr marL="0" indent="0">
              <a:spcAft>
                <a:spcPts val="0"/>
              </a:spcAft>
              <a:buNone/>
            </a:pPr>
            <a:r>
              <a:rPr lang="en-US" sz="2175" dirty="0"/>
              <a:t>               </a:t>
            </a:r>
          </a:p>
          <a:p>
            <a:pPr marL="0" indent="0">
              <a:spcAft>
                <a:spcPts val="0"/>
              </a:spcAft>
              <a:buNone/>
            </a:pPr>
            <a:r>
              <a:rPr lang="en-US" sz="2175" b="1" dirty="0">
                <a:solidFill>
                  <a:srgbClr val="FFC000"/>
                </a:solidFill>
              </a:rPr>
              <a:t>Step 6:  </a:t>
            </a:r>
            <a:r>
              <a:rPr lang="en-US" sz="2175" dirty="0"/>
              <a:t>Launch, Office Hours</a:t>
            </a:r>
          </a:p>
          <a:p>
            <a:pPr marL="0" indent="0">
              <a:spcAft>
                <a:spcPts val="0"/>
              </a:spcAft>
              <a:buNone/>
            </a:pPr>
            <a:endParaRPr lang="en-US" sz="2175" dirty="0"/>
          </a:p>
          <a:p>
            <a:pPr marL="0" indent="0">
              <a:buNone/>
            </a:pPr>
            <a:r>
              <a:rPr lang="en-US" sz="2175" b="1" dirty="0">
                <a:solidFill>
                  <a:srgbClr val="FFC000"/>
                </a:solidFill>
              </a:rPr>
              <a:t>Step 7:  </a:t>
            </a:r>
            <a:r>
              <a:rPr lang="en-US" sz="2175" dirty="0"/>
              <a:t>Plan and launch in-person training</a:t>
            </a:r>
          </a:p>
          <a:p>
            <a:pPr marL="0" indent="0">
              <a:buNone/>
            </a:pPr>
            <a:endParaRPr lang="en-US" sz="1350" dirty="0"/>
          </a:p>
          <a:p>
            <a:pPr marL="0" indent="0">
              <a:buNone/>
            </a:pPr>
            <a:r>
              <a:rPr lang="en-US" sz="1350" dirty="0"/>
              <a:t>	</a:t>
            </a:r>
          </a:p>
          <a:p>
            <a:pPr marL="0" indent="0">
              <a:buNone/>
            </a:pPr>
            <a:endParaRPr lang="en-US" sz="1350" dirty="0"/>
          </a:p>
        </p:txBody>
      </p:sp>
      <p:sp>
        <p:nvSpPr>
          <p:cNvPr id="4" name="Title 3"/>
          <p:cNvSpPr>
            <a:spLocks noGrp="1"/>
          </p:cNvSpPr>
          <p:nvPr>
            <p:ph type="title"/>
          </p:nvPr>
        </p:nvSpPr>
        <p:spPr/>
        <p:txBody>
          <a:bodyPr/>
          <a:lstStyle/>
          <a:p>
            <a:r>
              <a:rPr lang="en-US" dirty="0" smtClean="0"/>
              <a:t>Year Two …………..</a:t>
            </a:r>
            <a:r>
              <a:rPr lang="en-US" i="1" dirty="0" smtClean="0"/>
              <a:t>Gaining momentum!!</a:t>
            </a:r>
            <a:endParaRPr lang="en-US" i="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618" y="800100"/>
            <a:ext cx="2057400" cy="336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7146516" y="148519"/>
            <a:ext cx="768163" cy="823031"/>
          </a:xfrm>
          <a:prstGeom prst="rect">
            <a:avLst/>
          </a:prstGeom>
        </p:spPr>
      </p:pic>
    </p:spTree>
    <p:extLst>
      <p:ext uri="{BB962C8B-B14F-4D97-AF65-F5344CB8AC3E}">
        <p14:creationId xmlns:p14="http://schemas.microsoft.com/office/powerpoint/2010/main" val="3488879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6</a:t>
            </a:fld>
            <a:endParaRPr lang="en-US" dirty="0"/>
          </a:p>
        </p:txBody>
      </p:sp>
      <p:sp>
        <p:nvSpPr>
          <p:cNvPr id="4" name="Title 3"/>
          <p:cNvSpPr>
            <a:spLocks noGrp="1"/>
          </p:cNvSpPr>
          <p:nvPr>
            <p:ph type="ctrTitle"/>
          </p:nvPr>
        </p:nvSpPr>
        <p:spPr/>
        <p:txBody>
          <a:bodyPr/>
          <a:lstStyle/>
          <a:p>
            <a:r>
              <a:rPr lang="en-US" dirty="0" smtClean="0"/>
              <a:t>What is Perinatal Mental Health?</a:t>
            </a:r>
            <a:endParaRPr lang="en-US" dirty="0"/>
          </a:p>
        </p:txBody>
      </p:sp>
    </p:spTree>
    <p:extLst>
      <p:ext uri="{BB962C8B-B14F-4D97-AF65-F5344CB8AC3E}">
        <p14:creationId xmlns:p14="http://schemas.microsoft.com/office/powerpoint/2010/main" val="2054436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60</a:t>
            </a:fld>
            <a:endParaRPr lang="en-US"/>
          </a:p>
        </p:txBody>
      </p:sp>
      <p:sp>
        <p:nvSpPr>
          <p:cNvPr id="8" name="Title 7"/>
          <p:cNvSpPr>
            <a:spLocks noGrp="1"/>
          </p:cNvSpPr>
          <p:nvPr>
            <p:ph type="ctrTitle"/>
          </p:nvPr>
        </p:nvSpPr>
        <p:spPr/>
        <p:txBody>
          <a:bodyPr/>
          <a:lstStyle/>
          <a:p>
            <a:r>
              <a:rPr lang="en-US" sz="2800" dirty="0"/>
              <a:t>PMADs Toolkit &amp; Postnatal Inpatient </a:t>
            </a:r>
            <a:r>
              <a:rPr lang="en-US" sz="2800" dirty="0" smtClean="0"/>
              <a:t>Screening Program</a:t>
            </a:r>
            <a:endParaRPr lang="en-US" sz="2800" dirty="0"/>
          </a:p>
        </p:txBody>
      </p:sp>
    </p:spTree>
    <p:extLst>
      <p:ext uri="{BB962C8B-B14F-4D97-AF65-F5344CB8AC3E}">
        <p14:creationId xmlns:p14="http://schemas.microsoft.com/office/powerpoint/2010/main" val="11121233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5F6062"/>
                </a:solidFill>
              </a:rPr>
              <a:pPr/>
              <a:t>61</a:t>
            </a:fld>
            <a:endParaRPr lang="en-US">
              <a:solidFill>
                <a:srgbClr val="5F6062"/>
              </a:solidFill>
            </a:endParaRPr>
          </a:p>
        </p:txBody>
      </p:sp>
      <p:sp>
        <p:nvSpPr>
          <p:cNvPr id="4" name="Title 3"/>
          <p:cNvSpPr>
            <a:spLocks noGrp="1"/>
          </p:cNvSpPr>
          <p:nvPr>
            <p:ph type="title"/>
          </p:nvPr>
        </p:nvSpPr>
        <p:spPr/>
        <p:txBody>
          <a:bodyPr/>
          <a:lstStyle/>
          <a:p>
            <a:r>
              <a:rPr lang="en-US" dirty="0" smtClean="0"/>
              <a:t>Toolkit: Announcement</a:t>
            </a:r>
            <a:endParaRPr lang="en-US" dirty="0"/>
          </a:p>
        </p:txBody>
      </p:sp>
      <p:pic>
        <p:nvPicPr>
          <p:cNvPr id="2050"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2971800" y="971551"/>
            <a:ext cx="2914650" cy="3764756"/>
          </a:xfrm>
          <a:prstGeom prst="rect">
            <a:avLst/>
          </a:prstGeom>
          <a:noFill/>
          <a:ln w="6350">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a:stretch>
            <a:fillRect/>
          </a:stretch>
        </p:blipFill>
        <p:spPr>
          <a:xfrm>
            <a:off x="7964301" y="148520"/>
            <a:ext cx="768163" cy="823031"/>
          </a:xfrm>
          <a:prstGeom prst="rect">
            <a:avLst/>
          </a:prstGeom>
        </p:spPr>
      </p:pic>
    </p:spTree>
    <p:extLst>
      <p:ext uri="{BB962C8B-B14F-4D97-AF65-F5344CB8AC3E}">
        <p14:creationId xmlns:p14="http://schemas.microsoft.com/office/powerpoint/2010/main" val="12352537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62</a:t>
            </a:fld>
            <a:endParaRPr lang="en-US"/>
          </a:p>
        </p:txBody>
      </p:sp>
      <p:sp>
        <p:nvSpPr>
          <p:cNvPr id="4" name="Title 3"/>
          <p:cNvSpPr>
            <a:spLocks noGrp="1"/>
          </p:cNvSpPr>
          <p:nvPr>
            <p:ph type="title"/>
          </p:nvPr>
        </p:nvSpPr>
        <p:spPr/>
        <p:txBody>
          <a:bodyPr/>
          <a:lstStyle/>
          <a:p>
            <a:r>
              <a:rPr lang="en-US" dirty="0" smtClean="0"/>
              <a:t>Toolkit: Patient Brochure</a:t>
            </a:r>
            <a:endParaRPr lang="en-US" dirty="0"/>
          </a:p>
        </p:txBody>
      </p:sp>
      <p:pic>
        <p:nvPicPr>
          <p:cNvPr id="1026"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2228850" y="914400"/>
            <a:ext cx="4752985" cy="3672192"/>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a:stretch>
            <a:fillRect/>
          </a:stretch>
        </p:blipFill>
        <p:spPr>
          <a:xfrm>
            <a:off x="8001001" y="91369"/>
            <a:ext cx="768163" cy="823031"/>
          </a:xfrm>
          <a:prstGeom prst="rect">
            <a:avLst/>
          </a:prstGeom>
        </p:spPr>
      </p:pic>
    </p:spTree>
    <p:extLst>
      <p:ext uri="{BB962C8B-B14F-4D97-AF65-F5344CB8AC3E}">
        <p14:creationId xmlns:p14="http://schemas.microsoft.com/office/powerpoint/2010/main" val="1021105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Toolkit: EPDS Form</a:t>
            </a:r>
            <a:endParaRPr lang="en-US" dirty="0"/>
          </a:p>
        </p:txBody>
      </p:sp>
      <p:pic>
        <p:nvPicPr>
          <p:cNvPr id="1026"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2971800" y="914400"/>
            <a:ext cx="3034064" cy="3996929"/>
          </a:xfrm>
          <a:prstGeom prst="rect">
            <a:avLst/>
          </a:prstGeom>
          <a:noFill/>
          <a:ln w="6350">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4"/>
          <a:stretch>
            <a:fillRect/>
          </a:stretch>
        </p:blipFill>
        <p:spPr>
          <a:xfrm>
            <a:off x="8064795" y="91369"/>
            <a:ext cx="768163" cy="823031"/>
          </a:xfrm>
          <a:prstGeom prst="rect">
            <a:avLst/>
          </a:prstGeom>
        </p:spPr>
      </p:pic>
    </p:spTree>
    <p:extLst>
      <p:ext uri="{BB962C8B-B14F-4D97-AF65-F5344CB8AC3E}">
        <p14:creationId xmlns:p14="http://schemas.microsoft.com/office/powerpoint/2010/main" val="3017662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5F6062"/>
                </a:solidFill>
              </a:rPr>
              <a:pPr/>
              <a:t>64</a:t>
            </a:fld>
            <a:endParaRPr lang="en-US">
              <a:solidFill>
                <a:srgbClr val="5F6062"/>
              </a:solidFill>
            </a:endParaRPr>
          </a:p>
        </p:txBody>
      </p:sp>
      <p:sp>
        <p:nvSpPr>
          <p:cNvPr id="4" name="Title 3"/>
          <p:cNvSpPr>
            <a:spLocks noGrp="1"/>
          </p:cNvSpPr>
          <p:nvPr>
            <p:ph type="title"/>
          </p:nvPr>
        </p:nvSpPr>
        <p:spPr/>
        <p:txBody>
          <a:bodyPr/>
          <a:lstStyle/>
          <a:p>
            <a:r>
              <a:rPr lang="en-US" dirty="0" smtClean="0"/>
              <a:t>Toolkit: Frequently Asked Questions (FAQs)</a:t>
            </a:r>
            <a:endParaRPr lang="en-US" dirty="0"/>
          </a:p>
        </p:txBody>
      </p:sp>
      <p:pic>
        <p:nvPicPr>
          <p:cNvPr id="5" name="Picture 3"/>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2971801" y="914400"/>
            <a:ext cx="3070478" cy="4009442"/>
          </a:xfrm>
          <a:prstGeom prst="rect">
            <a:avLst/>
          </a:prstGeom>
          <a:noFill/>
          <a:ln w="6350">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a:stretch>
            <a:fillRect/>
          </a:stretch>
        </p:blipFill>
        <p:spPr>
          <a:xfrm>
            <a:off x="8132717" y="74436"/>
            <a:ext cx="768163" cy="823031"/>
          </a:xfrm>
          <a:prstGeom prst="rect">
            <a:avLst/>
          </a:prstGeom>
        </p:spPr>
      </p:pic>
    </p:spTree>
    <p:extLst>
      <p:ext uri="{BB962C8B-B14F-4D97-AF65-F5344CB8AC3E}">
        <p14:creationId xmlns:p14="http://schemas.microsoft.com/office/powerpoint/2010/main" val="1228609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65</a:t>
            </a:fld>
            <a:endParaRPr lang="en-US"/>
          </a:p>
        </p:txBody>
      </p:sp>
      <p:sp>
        <p:nvSpPr>
          <p:cNvPr id="4" name="Title 3"/>
          <p:cNvSpPr>
            <a:spLocks noGrp="1"/>
          </p:cNvSpPr>
          <p:nvPr>
            <p:ph type="title"/>
          </p:nvPr>
        </p:nvSpPr>
        <p:spPr/>
        <p:txBody>
          <a:bodyPr/>
          <a:lstStyle/>
          <a:p>
            <a:r>
              <a:rPr lang="en-US" dirty="0" smtClean="0"/>
              <a:t>Toolkit: Referral Algorith</a:t>
            </a:r>
            <a:r>
              <a:rPr lang="en-US" dirty="0"/>
              <a:t>m</a:t>
            </a:r>
          </a:p>
        </p:txBody>
      </p:sp>
      <p:pic>
        <p:nvPicPr>
          <p:cNvPr id="5" name="Content Placeholder 4"/>
          <p:cNvPicPr>
            <a:picLocks noGrp="1" noChangeAspect="1" noChangeArrowheads="1"/>
          </p:cNvPicPr>
          <p:nvPr>
            <p:ph sz="quarter" idx="12"/>
          </p:nvPr>
        </p:nvPicPr>
        <p:blipFill>
          <a:blip r:embed="rId3" cstate="print">
            <a:extLst>
              <a:ext uri="{28A0092B-C50C-407E-A947-70E740481C1C}">
                <a14:useLocalDpi xmlns:a14="http://schemas.microsoft.com/office/drawing/2010/main" val="0"/>
              </a:ext>
            </a:extLst>
          </a:blip>
          <a:srcRect/>
          <a:stretch>
            <a:fillRect/>
          </a:stretch>
        </p:blipFill>
        <p:spPr bwMode="auto">
          <a:xfrm>
            <a:off x="3302253" y="1035844"/>
            <a:ext cx="2538304" cy="3539729"/>
          </a:xfrm>
          <a:prstGeom prst="rect">
            <a:avLst/>
          </a:prstGeom>
          <a:noFill/>
          <a:ln w="12700">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a:stretch>
            <a:fillRect/>
          </a:stretch>
        </p:blipFill>
        <p:spPr>
          <a:xfrm>
            <a:off x="7964301" y="90134"/>
            <a:ext cx="768163" cy="823031"/>
          </a:xfrm>
          <a:prstGeom prst="rect">
            <a:avLst/>
          </a:prstGeom>
        </p:spPr>
      </p:pic>
    </p:spTree>
    <p:extLst>
      <p:ext uri="{BB962C8B-B14F-4D97-AF65-F5344CB8AC3E}">
        <p14:creationId xmlns:p14="http://schemas.microsoft.com/office/powerpoint/2010/main" val="2800929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5F6062"/>
                </a:solidFill>
              </a:rPr>
              <a:pPr/>
              <a:t>66</a:t>
            </a:fld>
            <a:endParaRPr lang="en-US">
              <a:solidFill>
                <a:srgbClr val="5F6062"/>
              </a:solidFill>
            </a:endParaRPr>
          </a:p>
        </p:txBody>
      </p:sp>
      <p:sp>
        <p:nvSpPr>
          <p:cNvPr id="4" name="Title 3"/>
          <p:cNvSpPr>
            <a:spLocks noGrp="1"/>
          </p:cNvSpPr>
          <p:nvPr>
            <p:ph type="title"/>
          </p:nvPr>
        </p:nvSpPr>
        <p:spPr/>
        <p:txBody>
          <a:bodyPr/>
          <a:lstStyle/>
          <a:p>
            <a:r>
              <a:rPr lang="en-US" dirty="0" smtClean="0"/>
              <a:t>Documentation and Data</a:t>
            </a:r>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914400"/>
            <a:ext cx="4589860" cy="189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2000250"/>
            <a:ext cx="2301427" cy="2872991"/>
          </a:xfrm>
          <a:prstGeom prst="rect">
            <a:avLst/>
          </a:prstGeom>
          <a:noFill/>
          <a:ln w="6350">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a:stretch>
            <a:fillRect/>
          </a:stretch>
        </p:blipFill>
        <p:spPr>
          <a:xfrm>
            <a:off x="8132717" y="91369"/>
            <a:ext cx="768163" cy="823031"/>
          </a:xfrm>
          <a:prstGeom prst="rect">
            <a:avLst/>
          </a:prstGeom>
        </p:spPr>
      </p:pic>
    </p:spTree>
    <p:extLst>
      <p:ext uri="{BB962C8B-B14F-4D97-AF65-F5344CB8AC3E}">
        <p14:creationId xmlns:p14="http://schemas.microsoft.com/office/powerpoint/2010/main" val="22174726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5F6062"/>
                </a:solidFill>
              </a:rPr>
              <a:pPr/>
              <a:t>67</a:t>
            </a:fld>
            <a:endParaRPr lang="en-US">
              <a:solidFill>
                <a:srgbClr val="5F6062"/>
              </a:solidFill>
            </a:endParaRPr>
          </a:p>
        </p:txBody>
      </p:sp>
      <p:sp>
        <p:nvSpPr>
          <p:cNvPr id="4" name="Title 3"/>
          <p:cNvSpPr>
            <a:spLocks noGrp="1"/>
          </p:cNvSpPr>
          <p:nvPr>
            <p:ph type="title"/>
          </p:nvPr>
        </p:nvSpPr>
        <p:spPr/>
        <p:txBody>
          <a:bodyPr/>
          <a:lstStyle/>
          <a:p>
            <a:r>
              <a:rPr lang="en-US" b="1" dirty="0" smtClean="0"/>
              <a:t>Perinatal Goal - </a:t>
            </a:r>
            <a:r>
              <a:rPr lang="en-US" dirty="0" smtClean="0"/>
              <a:t>Measure Definition</a:t>
            </a:r>
            <a:endParaRPr lang="en-US" dirty="0"/>
          </a:p>
        </p:txBody>
      </p:sp>
      <p:graphicFrame>
        <p:nvGraphicFramePr>
          <p:cNvPr id="7" name="Content Placeholder 7"/>
          <p:cNvGraphicFramePr>
            <a:graphicFrameLocks noGrp="1"/>
          </p:cNvGraphicFramePr>
          <p:nvPr>
            <p:ph sz="quarter" idx="12"/>
            <p:extLst>
              <p:ext uri="{D42A27DB-BD31-4B8C-83A1-F6EECF244321}">
                <p14:modId xmlns:p14="http://schemas.microsoft.com/office/powerpoint/2010/main" val="981620927"/>
              </p:ext>
            </p:extLst>
          </p:nvPr>
        </p:nvGraphicFramePr>
        <p:xfrm>
          <a:off x="1485899" y="1118622"/>
          <a:ext cx="6171011" cy="3143250"/>
        </p:xfrm>
        <a:graphic>
          <a:graphicData uri="http://schemas.openxmlformats.org/drawingml/2006/table">
            <a:tbl>
              <a:tblPr firstRow="1" bandRow="1">
                <a:tableStyleId>{85BE263C-DBD7-4A20-BB59-AAB30ACAA65A}</a:tableStyleId>
              </a:tblPr>
              <a:tblGrid>
                <a:gridCol w="1200150"/>
                <a:gridCol w="4970861"/>
              </a:tblGrid>
              <a:tr h="388620">
                <a:tc gridSpan="2">
                  <a:txBody>
                    <a:bodyPr/>
                    <a:lstStyle/>
                    <a:p>
                      <a:pPr algn="ctr"/>
                      <a:r>
                        <a:rPr lang="en-US" sz="2100" dirty="0" smtClean="0"/>
                        <a:t>Screening for Perinatal Mood and Anxiety Disorders</a:t>
                      </a:r>
                    </a:p>
                  </a:txBody>
                  <a:tcPr marL="68580" marR="68580" marT="34290" marB="34290" anchor="ctr"/>
                </a:tc>
                <a:tc hMerge="1">
                  <a:txBody>
                    <a:bodyPr/>
                    <a:lstStyle/>
                    <a:p>
                      <a:endParaRPr lang="en-US" dirty="0"/>
                    </a:p>
                  </a:txBody>
                  <a:tcPr/>
                </a:tc>
              </a:tr>
              <a:tr h="2125980">
                <a:tc>
                  <a:txBody>
                    <a:bodyPr/>
                    <a:lstStyle/>
                    <a:p>
                      <a:r>
                        <a:rPr lang="en-US" sz="1500" dirty="0" smtClean="0"/>
                        <a:t>Numerator</a:t>
                      </a:r>
                      <a:endParaRPr lang="en-US" sz="1500" b="1" dirty="0"/>
                    </a:p>
                  </a:txBody>
                  <a:tcPr marL="68580" marR="68580" marT="34290" marB="34290"/>
                </a:tc>
                <a:tc>
                  <a:txBody>
                    <a:bodyPr/>
                    <a:lstStyle/>
                    <a:p>
                      <a:r>
                        <a:rPr lang="en-US" sz="1500" dirty="0" smtClean="0"/>
                        <a:t>Medical</a:t>
                      </a:r>
                      <a:r>
                        <a:rPr lang="en-US" sz="1500" baseline="0" dirty="0" smtClean="0"/>
                        <a:t> record includes the following bundle elements, if applicable:</a:t>
                      </a:r>
                    </a:p>
                    <a:p>
                      <a:pPr marL="342900" indent="-342900">
                        <a:buFont typeface="Arial" panose="020B0604020202020204" pitchFamily="34" charset="0"/>
                        <a:buChar char="•"/>
                      </a:pPr>
                      <a:r>
                        <a:rPr lang="en-US" sz="1500" baseline="0" dirty="0" smtClean="0"/>
                        <a:t>Results of EPDS tool documented prior to discharge</a:t>
                      </a:r>
                    </a:p>
                    <a:p>
                      <a:pPr marL="342900" marR="0" lvl="0" indent="-342900">
                        <a:spcBef>
                          <a:spcPts val="0"/>
                        </a:spcBef>
                        <a:spcAft>
                          <a:spcPts val="0"/>
                        </a:spcAft>
                        <a:buFont typeface="Arial" panose="020B0604020202020204" pitchFamily="34" charset="0"/>
                        <a:buChar char="•"/>
                        <a:tabLst>
                          <a:tab pos="457200" algn="l"/>
                        </a:tabLst>
                      </a:pPr>
                      <a:r>
                        <a:rPr lang="en-US" sz="1500" dirty="0" smtClean="0">
                          <a:solidFill>
                            <a:srgbClr val="000000"/>
                          </a:solidFill>
                          <a:effectLst/>
                          <a:latin typeface="+mn-lt"/>
                          <a:ea typeface="Times New Roman"/>
                        </a:rPr>
                        <a:t>Patients with a score ≥10 (at risk) receive a Social Services referral</a:t>
                      </a:r>
                      <a:endParaRPr lang="en-US" sz="2400" dirty="0" smtClean="0">
                        <a:solidFill>
                          <a:srgbClr val="000000"/>
                        </a:solidFill>
                        <a:effectLst/>
                        <a:latin typeface="Times New Roman"/>
                        <a:ea typeface="Times New Roman"/>
                      </a:endParaRPr>
                    </a:p>
                    <a:p>
                      <a:pPr marL="342900" marR="0" lvl="0" indent="-342900">
                        <a:spcBef>
                          <a:spcPts val="0"/>
                        </a:spcBef>
                        <a:spcAft>
                          <a:spcPts val="0"/>
                        </a:spcAft>
                        <a:buFont typeface="Arial" panose="020B0604020202020204" pitchFamily="34" charset="0"/>
                        <a:buChar char="•"/>
                        <a:tabLst>
                          <a:tab pos="457200" algn="l"/>
                        </a:tabLst>
                      </a:pPr>
                      <a:r>
                        <a:rPr lang="en-US" sz="1500" dirty="0" smtClean="0">
                          <a:solidFill>
                            <a:srgbClr val="000000"/>
                          </a:solidFill>
                          <a:effectLst/>
                          <a:latin typeface="+mn-lt"/>
                          <a:ea typeface="Times New Roman"/>
                        </a:rPr>
                        <a:t>Patients with a score ≥13 (positive screen)  and/or &gt;0 on Question #10 (self-harm) receive mental health evaluation by MCH Social Worker and notification to provider</a:t>
                      </a:r>
                      <a:endParaRPr lang="en-US" sz="2400" dirty="0" smtClean="0">
                        <a:solidFill>
                          <a:srgbClr val="000000"/>
                        </a:solidFill>
                        <a:effectLst/>
                        <a:latin typeface="Times New Roman"/>
                        <a:ea typeface="Times New Roman"/>
                      </a:endParaRPr>
                    </a:p>
                    <a:p>
                      <a:pPr marL="342900" marR="0" lvl="0" indent="-342900">
                        <a:spcBef>
                          <a:spcPts val="0"/>
                        </a:spcBef>
                        <a:spcAft>
                          <a:spcPts val="0"/>
                        </a:spcAft>
                        <a:buFont typeface="Arial" panose="020B0604020202020204" pitchFamily="34" charset="0"/>
                        <a:buChar char="•"/>
                        <a:tabLst>
                          <a:tab pos="457200" algn="l"/>
                        </a:tabLst>
                      </a:pPr>
                      <a:r>
                        <a:rPr lang="en-US" sz="1500" dirty="0" smtClean="0">
                          <a:solidFill>
                            <a:srgbClr val="000000"/>
                          </a:solidFill>
                          <a:effectLst/>
                          <a:latin typeface="+mn-lt"/>
                          <a:ea typeface="Times New Roman"/>
                        </a:rPr>
                        <a:t>Education provided and documented</a:t>
                      </a:r>
                      <a:endParaRPr lang="en-US" sz="2400" dirty="0" smtClean="0">
                        <a:solidFill>
                          <a:srgbClr val="000000"/>
                        </a:solidFill>
                        <a:effectLst/>
                        <a:latin typeface="Times New Roman"/>
                        <a:ea typeface="Times New Roman"/>
                      </a:endParaRPr>
                    </a:p>
                  </a:txBody>
                  <a:tcPr marL="68580" marR="68580" marT="34290" marB="34290"/>
                </a:tc>
              </a:tr>
              <a:tr h="400050">
                <a:tc>
                  <a:txBody>
                    <a:bodyPr/>
                    <a:lstStyle/>
                    <a:p>
                      <a:r>
                        <a:rPr lang="en-US" sz="1500" dirty="0" smtClean="0"/>
                        <a:t>Denominator</a:t>
                      </a:r>
                      <a:endParaRPr lang="en-US" sz="1500" b="1" dirty="0"/>
                    </a:p>
                  </a:txBody>
                  <a:tcPr marL="68580" marR="68580" marT="34290" marB="34290"/>
                </a:tc>
                <a:tc>
                  <a:txBody>
                    <a:bodyPr/>
                    <a:lstStyle/>
                    <a:p>
                      <a:r>
                        <a:rPr lang="en-US" sz="1500" dirty="0" smtClean="0"/>
                        <a:t>All obstetrical</a:t>
                      </a:r>
                      <a:r>
                        <a:rPr lang="en-US" sz="1500" baseline="0" dirty="0" smtClean="0"/>
                        <a:t> patients with a “delivery” encounter</a:t>
                      </a:r>
                      <a:endParaRPr lang="en-US" sz="1500" dirty="0"/>
                    </a:p>
                  </a:txBody>
                  <a:tcPr marL="68580" marR="68580" marT="34290" marB="34290"/>
                </a:tc>
              </a:tr>
            </a:tbl>
          </a:graphicData>
        </a:graphic>
      </p:graphicFrame>
      <p:pic>
        <p:nvPicPr>
          <p:cNvPr id="3" name="Picture 2"/>
          <p:cNvPicPr>
            <a:picLocks noChangeAspect="1"/>
          </p:cNvPicPr>
          <p:nvPr/>
        </p:nvPicPr>
        <p:blipFill>
          <a:blip r:embed="rId2"/>
          <a:stretch>
            <a:fillRect/>
          </a:stretch>
        </p:blipFill>
        <p:spPr>
          <a:xfrm>
            <a:off x="8220405" y="0"/>
            <a:ext cx="768163" cy="823031"/>
          </a:xfrm>
          <a:prstGeom prst="rect">
            <a:avLst/>
          </a:prstGeom>
        </p:spPr>
      </p:pic>
    </p:spTree>
    <p:extLst>
      <p:ext uri="{BB962C8B-B14F-4D97-AF65-F5344CB8AC3E}">
        <p14:creationId xmlns:p14="http://schemas.microsoft.com/office/powerpoint/2010/main" val="13260042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5F6062"/>
                </a:solidFill>
              </a:rPr>
              <a:pPr/>
              <a:t>68</a:t>
            </a:fld>
            <a:endParaRPr lang="en-US">
              <a:solidFill>
                <a:srgbClr val="5F6062"/>
              </a:solidFill>
            </a:endParaRPr>
          </a:p>
        </p:txBody>
      </p:sp>
      <p:sp>
        <p:nvSpPr>
          <p:cNvPr id="4" name="Title 3"/>
          <p:cNvSpPr>
            <a:spLocks noGrp="1"/>
          </p:cNvSpPr>
          <p:nvPr>
            <p:ph type="title"/>
          </p:nvPr>
        </p:nvSpPr>
        <p:spPr/>
        <p:txBody>
          <a:bodyPr/>
          <a:lstStyle/>
          <a:p>
            <a:r>
              <a:rPr lang="en-US" b="1" dirty="0" smtClean="0"/>
              <a:t>FY18 Perinatal Goal </a:t>
            </a:r>
            <a:r>
              <a:rPr lang="en-US" dirty="0" smtClean="0"/>
              <a:t>– Current Performance </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635" y="57150"/>
            <a:ext cx="1028700" cy="1099085"/>
          </a:xfrm>
          <a:prstGeom prst="rect">
            <a:avLst/>
          </a:prstGeom>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55" t="40733" r="49643" b="12673"/>
          <a:stretch/>
        </p:blipFill>
        <p:spPr bwMode="auto">
          <a:xfrm>
            <a:off x="1331531" y="1040718"/>
            <a:ext cx="6458445" cy="3541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828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normAutofit/>
          </a:bodyPr>
          <a:lstStyle/>
          <a:p>
            <a:pPr marL="0" indent="0">
              <a:buNone/>
            </a:pPr>
            <a:r>
              <a:rPr lang="en-US" sz="2100" dirty="0"/>
              <a:t>My Journey Module –completed by </a:t>
            </a:r>
            <a:r>
              <a:rPr lang="en-US" sz="2100" b="1" dirty="0">
                <a:solidFill>
                  <a:schemeClr val="accent2"/>
                </a:solidFill>
              </a:rPr>
              <a:t>2,683</a:t>
            </a:r>
            <a:r>
              <a:rPr lang="en-US" sz="2100" dirty="0"/>
              <a:t> staff </a:t>
            </a:r>
          </a:p>
          <a:p>
            <a:pPr marL="0" indent="0">
              <a:buNone/>
            </a:pPr>
            <a:endParaRPr lang="en-US" dirty="0" smtClean="0"/>
          </a:p>
          <a:p>
            <a:pPr marL="162000" lvl="1" indent="0">
              <a:buNone/>
            </a:pPr>
            <a:endParaRPr lang="en-US" dirty="0"/>
          </a:p>
          <a:p>
            <a:endParaRPr lang="en-US" dirty="0" smtClean="0"/>
          </a:p>
        </p:txBody>
      </p:sp>
      <p:sp>
        <p:nvSpPr>
          <p:cNvPr id="3" name="Title 2"/>
          <p:cNvSpPr>
            <a:spLocks noGrp="1"/>
          </p:cNvSpPr>
          <p:nvPr>
            <p:ph type="title"/>
          </p:nvPr>
        </p:nvSpPr>
        <p:spPr/>
        <p:txBody>
          <a:bodyPr/>
          <a:lstStyle/>
          <a:p>
            <a:r>
              <a:rPr lang="en-US" dirty="0" smtClean="0"/>
              <a:t>Training – </a:t>
            </a:r>
            <a:r>
              <a:rPr lang="en-US" b="1" dirty="0" smtClean="0"/>
              <a:t>Online Education</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74428"/>
            <a:ext cx="1028700" cy="1099085"/>
          </a:xfrm>
          <a:prstGeom prst="rect">
            <a:avLst/>
          </a:prstGeom>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0176"/>
          <a:stretch/>
        </p:blipFill>
        <p:spPr bwMode="auto">
          <a:xfrm>
            <a:off x="1657350" y="2971800"/>
            <a:ext cx="5573134" cy="12290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6300" y="1543050"/>
            <a:ext cx="2286056" cy="196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4307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457201" y="1085851"/>
            <a:ext cx="8228012" cy="3510643"/>
          </a:xfrm>
        </p:spPr>
        <p:txBody>
          <a:bodyPr>
            <a:normAutofit/>
          </a:bodyPr>
          <a:lstStyle/>
          <a:p>
            <a:pPr marL="0" indent="0">
              <a:buNone/>
            </a:pPr>
            <a:r>
              <a:rPr lang="en-US" dirty="0" smtClean="0"/>
              <a:t>Perinatal* Mood and Anxiety Disorders</a:t>
            </a:r>
            <a:r>
              <a:rPr lang="en-US" dirty="0"/>
              <a:t>, if untreated, can be devastating for patients and families</a:t>
            </a:r>
          </a:p>
          <a:p>
            <a:pPr lvl="1"/>
            <a:r>
              <a:rPr lang="en-US" dirty="0"/>
              <a:t>“The Baby Blues”</a:t>
            </a:r>
          </a:p>
          <a:p>
            <a:pPr lvl="1"/>
            <a:r>
              <a:rPr lang="en-US" dirty="0"/>
              <a:t>Pregnancy and Postpartum Depression</a:t>
            </a:r>
          </a:p>
          <a:p>
            <a:pPr lvl="1"/>
            <a:r>
              <a:rPr lang="en-US" dirty="0"/>
              <a:t>Pregnancy and Postpartum Anxiety Disorders</a:t>
            </a:r>
          </a:p>
          <a:p>
            <a:pPr lvl="1"/>
            <a:r>
              <a:rPr lang="en-US" dirty="0"/>
              <a:t>Postpartum Psychosis</a:t>
            </a:r>
          </a:p>
          <a:p>
            <a:pPr lvl="1"/>
            <a:endParaRPr lang="en-US" dirty="0" smtClean="0"/>
          </a:p>
        </p:txBody>
      </p:sp>
      <p:sp>
        <p:nvSpPr>
          <p:cNvPr id="5" name="Title 4"/>
          <p:cNvSpPr>
            <a:spLocks noGrp="1"/>
          </p:cNvSpPr>
          <p:nvPr>
            <p:ph type="title"/>
          </p:nvPr>
        </p:nvSpPr>
        <p:spPr/>
        <p:txBody>
          <a:bodyPr/>
          <a:lstStyle/>
          <a:p>
            <a:r>
              <a:rPr lang="en-US" dirty="0" smtClean="0"/>
              <a:t>Maternal Mental Health - Overview</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332" y="2416629"/>
            <a:ext cx="2684053" cy="248891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023672" y="4429593"/>
            <a:ext cx="3904938" cy="523220"/>
          </a:xfrm>
          <a:prstGeom prst="rect">
            <a:avLst/>
          </a:prstGeom>
          <a:noFill/>
        </p:spPr>
        <p:txBody>
          <a:bodyPr wrap="square" rtlCol="0">
            <a:spAutoFit/>
          </a:bodyPr>
          <a:lstStyle/>
          <a:p>
            <a:r>
              <a:rPr lang="en-US" sz="1400" dirty="0" smtClean="0"/>
              <a:t>* Anytime from conception through one year after delivery</a:t>
            </a:r>
            <a:endParaRPr lang="en-US" sz="1400" dirty="0"/>
          </a:p>
        </p:txBody>
      </p:sp>
    </p:spTree>
    <p:extLst>
      <p:ext uri="{BB962C8B-B14F-4D97-AF65-F5344CB8AC3E}">
        <p14:creationId xmlns:p14="http://schemas.microsoft.com/office/powerpoint/2010/main" val="384510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70</a:t>
            </a:fld>
            <a:endParaRPr lang="en-US"/>
          </a:p>
        </p:txBody>
      </p:sp>
      <p:sp>
        <p:nvSpPr>
          <p:cNvPr id="4" name="Title 3"/>
          <p:cNvSpPr>
            <a:spLocks noGrp="1"/>
          </p:cNvSpPr>
          <p:nvPr>
            <p:ph type="ctrTitle"/>
          </p:nvPr>
        </p:nvSpPr>
        <p:spPr/>
        <p:txBody>
          <a:bodyPr/>
          <a:lstStyle/>
          <a:p>
            <a:r>
              <a:rPr lang="en-US" dirty="0" smtClean="0"/>
              <a:t>System-wide In-Person Training</a:t>
            </a:r>
            <a:endParaRPr lang="en-US" dirty="0"/>
          </a:p>
        </p:txBody>
      </p:sp>
    </p:spTree>
    <p:extLst>
      <p:ext uri="{BB962C8B-B14F-4D97-AF65-F5344CB8AC3E}">
        <p14:creationId xmlns:p14="http://schemas.microsoft.com/office/powerpoint/2010/main" val="2425053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sz="2100" dirty="0"/>
              <a:t>319 Participants</a:t>
            </a:r>
          </a:p>
          <a:p>
            <a:r>
              <a:rPr lang="en-US" sz="2100" dirty="0"/>
              <a:t>1,914 Training Hours</a:t>
            </a:r>
          </a:p>
          <a:p>
            <a:endParaRPr lang="en-US" dirty="0" smtClean="0"/>
          </a:p>
          <a:p>
            <a:endParaRPr lang="en-US" dirty="0"/>
          </a:p>
        </p:txBody>
      </p:sp>
      <p:sp>
        <p:nvSpPr>
          <p:cNvPr id="3" name="Title 2"/>
          <p:cNvSpPr>
            <a:spLocks noGrp="1"/>
          </p:cNvSpPr>
          <p:nvPr>
            <p:ph type="title"/>
          </p:nvPr>
        </p:nvSpPr>
        <p:spPr/>
        <p:txBody>
          <a:bodyPr/>
          <a:lstStyle/>
          <a:p>
            <a:r>
              <a:rPr lang="en-US" i="1" dirty="0" smtClean="0"/>
              <a:t>More than Just the Blues:  Perinatal Mental Health</a:t>
            </a:r>
            <a:r>
              <a:rPr lang="en-US" sz="2400" i="1" dirty="0"/>
              <a:t/>
            </a:r>
            <a:br>
              <a:rPr lang="en-US" sz="2400" i="1" dirty="0"/>
            </a:br>
            <a:r>
              <a:rPr lang="en-US" sz="1500" dirty="0"/>
              <a:t>Trainer - Gabrielle Kaufman, MA, LPCC, BC-DMT</a:t>
            </a:r>
          </a:p>
        </p:txBody>
      </p:sp>
      <p:pic>
        <p:nvPicPr>
          <p:cNvPr id="6" name="Picture 5"/>
          <p:cNvPicPr>
            <a:picLocks noChangeAspect="1"/>
          </p:cNvPicPr>
          <p:nvPr/>
        </p:nvPicPr>
        <p:blipFill>
          <a:blip r:embed="rId2"/>
          <a:stretch>
            <a:fillRect/>
          </a:stretch>
        </p:blipFill>
        <p:spPr>
          <a:xfrm>
            <a:off x="2743200" y="1999293"/>
            <a:ext cx="4275191" cy="2812024"/>
          </a:xfrm>
          <a:prstGeom prst="rect">
            <a:avLst/>
          </a:prstGeom>
        </p:spPr>
      </p:pic>
      <p:pic>
        <p:nvPicPr>
          <p:cNvPr id="4" name="Picture 3"/>
          <p:cNvPicPr>
            <a:picLocks noChangeAspect="1"/>
          </p:cNvPicPr>
          <p:nvPr/>
        </p:nvPicPr>
        <p:blipFill>
          <a:blip r:embed="rId3"/>
          <a:stretch>
            <a:fillRect/>
          </a:stretch>
        </p:blipFill>
        <p:spPr>
          <a:xfrm>
            <a:off x="8001001" y="26354"/>
            <a:ext cx="836749" cy="891617"/>
          </a:xfrm>
          <a:prstGeom prst="rect">
            <a:avLst/>
          </a:prstGeom>
        </p:spPr>
      </p:pic>
    </p:spTree>
    <p:extLst>
      <p:ext uri="{BB962C8B-B14F-4D97-AF65-F5344CB8AC3E}">
        <p14:creationId xmlns:p14="http://schemas.microsoft.com/office/powerpoint/2010/main" val="21129979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normAutofit/>
          </a:bodyPr>
          <a:lstStyle/>
          <a:p>
            <a:r>
              <a:rPr lang="en-US" sz="2100" dirty="0"/>
              <a:t>244 participants</a:t>
            </a:r>
          </a:p>
          <a:p>
            <a:r>
              <a:rPr lang="en-US" sz="2100" dirty="0"/>
              <a:t>732 training hours</a:t>
            </a:r>
          </a:p>
        </p:txBody>
      </p:sp>
      <p:sp>
        <p:nvSpPr>
          <p:cNvPr id="3" name="Title 2"/>
          <p:cNvSpPr>
            <a:spLocks noGrp="1"/>
          </p:cNvSpPr>
          <p:nvPr>
            <p:ph type="title"/>
          </p:nvPr>
        </p:nvSpPr>
        <p:spPr/>
        <p:txBody>
          <a:bodyPr/>
          <a:lstStyle/>
          <a:p>
            <a:r>
              <a:rPr lang="en-US" sz="2400" i="1" dirty="0"/>
              <a:t>It Takes a Village:  Creating Support Groups for New Moms</a:t>
            </a:r>
            <a:r>
              <a:rPr lang="en-US" sz="1800" dirty="0"/>
              <a:t/>
            </a:r>
            <a:br>
              <a:rPr lang="en-US" sz="1800" dirty="0"/>
            </a:br>
            <a:r>
              <a:rPr lang="en-US" sz="1500" dirty="0"/>
              <a:t>Gabrielle Kaufman, MA, LPCC, BC-DMT</a:t>
            </a:r>
          </a:p>
        </p:txBody>
      </p:sp>
      <p:pic>
        <p:nvPicPr>
          <p:cNvPr id="5" name="Picture 4"/>
          <p:cNvPicPr>
            <a:picLocks noChangeAspect="1"/>
          </p:cNvPicPr>
          <p:nvPr/>
        </p:nvPicPr>
        <p:blipFill>
          <a:blip r:embed="rId2"/>
          <a:stretch>
            <a:fillRect/>
          </a:stretch>
        </p:blipFill>
        <p:spPr>
          <a:xfrm>
            <a:off x="2857501" y="2057400"/>
            <a:ext cx="3892379" cy="2400300"/>
          </a:xfrm>
          <a:prstGeom prst="rect">
            <a:avLst/>
          </a:prstGeom>
        </p:spPr>
      </p:pic>
      <p:pic>
        <p:nvPicPr>
          <p:cNvPr id="4" name="Picture 3"/>
          <p:cNvPicPr>
            <a:picLocks noChangeAspect="1"/>
          </p:cNvPicPr>
          <p:nvPr/>
        </p:nvPicPr>
        <p:blipFill>
          <a:blip r:embed="rId3"/>
          <a:stretch>
            <a:fillRect/>
          </a:stretch>
        </p:blipFill>
        <p:spPr>
          <a:xfrm>
            <a:off x="8089284" y="144226"/>
            <a:ext cx="836749" cy="891617"/>
          </a:xfrm>
          <a:prstGeom prst="rect">
            <a:avLst/>
          </a:prstGeom>
        </p:spPr>
      </p:pic>
    </p:spTree>
    <p:extLst>
      <p:ext uri="{BB962C8B-B14F-4D97-AF65-F5344CB8AC3E}">
        <p14:creationId xmlns:p14="http://schemas.microsoft.com/office/powerpoint/2010/main" val="13786010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sz="2100" dirty="0"/>
              <a:t>192 participants</a:t>
            </a:r>
          </a:p>
          <a:p>
            <a:r>
              <a:rPr lang="en-US" sz="2100" dirty="0"/>
              <a:t>384 training hours</a:t>
            </a:r>
          </a:p>
          <a:p>
            <a:endParaRPr lang="en-US" dirty="0"/>
          </a:p>
        </p:txBody>
      </p:sp>
      <p:sp>
        <p:nvSpPr>
          <p:cNvPr id="3" name="Title 2"/>
          <p:cNvSpPr>
            <a:spLocks noGrp="1"/>
          </p:cNvSpPr>
          <p:nvPr>
            <p:ph type="title"/>
          </p:nvPr>
        </p:nvSpPr>
        <p:spPr/>
        <p:txBody>
          <a:bodyPr/>
          <a:lstStyle/>
          <a:p>
            <a:r>
              <a:rPr lang="en-US" sz="2400" i="1" dirty="0"/>
              <a:t>Integrating Perinatal Mental Health into Your Medical Practice</a:t>
            </a:r>
            <a:br>
              <a:rPr lang="en-US" sz="2400" i="1" dirty="0"/>
            </a:br>
            <a:r>
              <a:rPr lang="en-US" sz="1500" dirty="0"/>
              <a:t>Margaret Lynn </a:t>
            </a:r>
            <a:r>
              <a:rPr lang="en-US" sz="1500" dirty="0" err="1"/>
              <a:t>Yonekura</a:t>
            </a:r>
            <a:r>
              <a:rPr lang="en-US" sz="1500" dirty="0"/>
              <a:t>, MD &amp; Miriam Schultz, MD</a:t>
            </a:r>
          </a:p>
        </p:txBody>
      </p:sp>
      <p:pic>
        <p:nvPicPr>
          <p:cNvPr id="4" name="Picture 3"/>
          <p:cNvPicPr>
            <a:picLocks noChangeAspect="1"/>
          </p:cNvPicPr>
          <p:nvPr/>
        </p:nvPicPr>
        <p:blipFill rotWithShape="1">
          <a:blip r:embed="rId2"/>
          <a:srcRect l="7919" r="16847" b="12601"/>
          <a:stretch/>
        </p:blipFill>
        <p:spPr>
          <a:xfrm>
            <a:off x="1543050" y="1943100"/>
            <a:ext cx="3636335" cy="2743200"/>
          </a:xfrm>
          <a:prstGeom prst="rect">
            <a:avLst/>
          </a:prstGeom>
        </p:spPr>
      </p:pic>
      <p:pic>
        <p:nvPicPr>
          <p:cNvPr id="5" name="Picture 4"/>
          <p:cNvPicPr>
            <a:picLocks noChangeAspect="1"/>
          </p:cNvPicPr>
          <p:nvPr/>
        </p:nvPicPr>
        <p:blipFill>
          <a:blip r:embed="rId3"/>
          <a:stretch>
            <a:fillRect/>
          </a:stretch>
        </p:blipFill>
        <p:spPr>
          <a:xfrm>
            <a:off x="8053251" y="409656"/>
            <a:ext cx="836749" cy="891617"/>
          </a:xfrm>
          <a:prstGeom prst="rect">
            <a:avLst/>
          </a:prstGeom>
        </p:spPr>
      </p:pic>
      <p:pic>
        <p:nvPicPr>
          <p:cNvPr id="6" name="Picture 5"/>
          <p:cNvPicPr>
            <a:picLocks noChangeAspect="1"/>
          </p:cNvPicPr>
          <p:nvPr/>
        </p:nvPicPr>
        <p:blipFill>
          <a:blip r:embed="rId4"/>
          <a:stretch>
            <a:fillRect/>
          </a:stretch>
        </p:blipFill>
        <p:spPr>
          <a:xfrm>
            <a:off x="5600700" y="2282351"/>
            <a:ext cx="1851660" cy="1851660"/>
          </a:xfrm>
          <a:prstGeom prst="rect">
            <a:avLst/>
          </a:prstGeom>
        </p:spPr>
      </p:pic>
    </p:spTree>
    <p:extLst>
      <p:ext uri="{BB962C8B-B14F-4D97-AF65-F5344CB8AC3E}">
        <p14:creationId xmlns:p14="http://schemas.microsoft.com/office/powerpoint/2010/main" val="3138618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438596844"/>
              </p:ext>
            </p:extLst>
          </p:nvPr>
        </p:nvGraphicFramePr>
        <p:xfrm>
          <a:off x="1371600" y="1028700"/>
          <a:ext cx="64008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95517" y="157676"/>
            <a:ext cx="6743700" cy="646331"/>
          </a:xfrm>
          <a:prstGeom prst="rect">
            <a:avLst/>
          </a:prstGeom>
          <a:noFill/>
        </p:spPr>
        <p:txBody>
          <a:bodyPr wrap="square" rtlCol="0">
            <a:spAutoFit/>
          </a:bodyPr>
          <a:lstStyle/>
          <a:p>
            <a:pPr algn="ctr"/>
            <a:r>
              <a:rPr lang="en-US" i="1" dirty="0"/>
              <a:t>Training Attendance</a:t>
            </a:r>
          </a:p>
          <a:p>
            <a:pPr algn="ctr"/>
            <a:r>
              <a:rPr lang="en-US" i="1" dirty="0"/>
              <a:t>Dignity Health vs. Non – Dignity Health Participants</a:t>
            </a:r>
          </a:p>
        </p:txBody>
      </p:sp>
      <p:pic>
        <p:nvPicPr>
          <p:cNvPr id="2" name="Picture 1"/>
          <p:cNvPicPr>
            <a:picLocks noChangeAspect="1"/>
          </p:cNvPicPr>
          <p:nvPr/>
        </p:nvPicPr>
        <p:blipFill>
          <a:blip r:embed="rId3"/>
          <a:stretch>
            <a:fillRect/>
          </a:stretch>
        </p:blipFill>
        <p:spPr>
          <a:xfrm>
            <a:off x="7937101" y="137083"/>
            <a:ext cx="836749" cy="891617"/>
          </a:xfrm>
          <a:prstGeom prst="rect">
            <a:avLst/>
          </a:prstGeom>
        </p:spPr>
      </p:pic>
    </p:spTree>
    <p:extLst>
      <p:ext uri="{BB962C8B-B14F-4D97-AF65-F5344CB8AC3E}">
        <p14:creationId xmlns:p14="http://schemas.microsoft.com/office/powerpoint/2010/main" val="4121863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624287956"/>
              </p:ext>
            </p:extLst>
          </p:nvPr>
        </p:nvGraphicFramePr>
        <p:xfrm>
          <a:off x="1485900" y="1200151"/>
          <a:ext cx="6172200"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a:spLocks/>
          </p:cNvSpPr>
          <p:nvPr/>
        </p:nvSpPr>
        <p:spPr>
          <a:xfrm>
            <a:off x="1200150" y="195650"/>
            <a:ext cx="6743700" cy="623248"/>
          </a:xfrm>
          <a:prstGeom prst="rect">
            <a:avLst/>
          </a:prstGeom>
          <a:noFill/>
        </p:spPr>
        <p:txBody>
          <a:bodyPr vert="horz" wrap="square" lIns="68580" tIns="34290" rIns="68580" bIns="34290" rtlCol="0" anchor="ctr">
            <a:spAutoFit/>
          </a:bodyPr>
          <a:lstStyle>
            <a:defPPr>
              <a:defRPr lang="en-US"/>
            </a:defPPr>
            <a:lvl1pPr marL="0" algn="l" defTabSz="914400" rtl="0" eaLnBrk="1" latinLnBrk="0" hangingPunct="1">
              <a:spcBef>
                <a:spcPct val="0"/>
              </a:spcBef>
              <a:buNone/>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t>Training Attendance</a:t>
            </a:r>
          </a:p>
          <a:p>
            <a:pPr algn="ctr"/>
            <a:r>
              <a:rPr lang="en-US" i="1" dirty="0"/>
              <a:t>Total % of Participants by Discipline</a:t>
            </a:r>
          </a:p>
        </p:txBody>
      </p:sp>
      <p:pic>
        <p:nvPicPr>
          <p:cNvPr id="2" name="Picture 1"/>
          <p:cNvPicPr>
            <a:picLocks noChangeAspect="1"/>
          </p:cNvPicPr>
          <p:nvPr/>
        </p:nvPicPr>
        <p:blipFill>
          <a:blip r:embed="rId3"/>
          <a:stretch>
            <a:fillRect/>
          </a:stretch>
        </p:blipFill>
        <p:spPr>
          <a:xfrm>
            <a:off x="8053399" y="61465"/>
            <a:ext cx="836749" cy="891617"/>
          </a:xfrm>
          <a:prstGeom prst="rect">
            <a:avLst/>
          </a:prstGeom>
        </p:spPr>
      </p:pic>
    </p:spTree>
    <p:extLst>
      <p:ext uri="{BB962C8B-B14F-4D97-AF65-F5344CB8AC3E}">
        <p14:creationId xmlns:p14="http://schemas.microsoft.com/office/powerpoint/2010/main" val="28216410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76</a:t>
            </a:fld>
            <a:endParaRPr lang="en-US"/>
          </a:p>
        </p:txBody>
      </p:sp>
      <p:sp>
        <p:nvSpPr>
          <p:cNvPr id="4" name="Title 3"/>
          <p:cNvSpPr>
            <a:spLocks noGrp="1"/>
          </p:cNvSpPr>
          <p:nvPr>
            <p:ph type="ctrTitle"/>
          </p:nvPr>
        </p:nvSpPr>
        <p:spPr/>
        <p:txBody>
          <a:bodyPr/>
          <a:lstStyle/>
          <a:p>
            <a:r>
              <a:rPr lang="en-US" dirty="0" smtClean="0"/>
              <a:t>My Baby</a:t>
            </a:r>
            <a:br>
              <a:rPr lang="en-US" dirty="0" smtClean="0"/>
            </a:br>
            <a:r>
              <a:rPr lang="en-US" dirty="0" smtClean="0"/>
              <a:t>Pregnancy Journey App</a:t>
            </a:r>
            <a:endParaRPr lang="en-US" dirty="0"/>
          </a:p>
        </p:txBody>
      </p:sp>
    </p:spTree>
    <p:extLst>
      <p:ext uri="{BB962C8B-B14F-4D97-AF65-F5344CB8AC3E}">
        <p14:creationId xmlns:p14="http://schemas.microsoft.com/office/powerpoint/2010/main" val="38200862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9917"/>
          <a:stretch/>
        </p:blipFill>
        <p:spPr>
          <a:xfrm>
            <a:off x="1688560" y="1358726"/>
            <a:ext cx="1555096" cy="2395846"/>
          </a:xfrm>
          <a:prstGeom prst="rect">
            <a:avLst/>
          </a:prstGeom>
        </p:spPr>
      </p:pic>
      <p:pic>
        <p:nvPicPr>
          <p:cNvPr id="11" name="Picture 10"/>
          <p:cNvPicPr>
            <a:picLocks noChangeAspect="1"/>
          </p:cNvPicPr>
          <p:nvPr/>
        </p:nvPicPr>
        <p:blipFill>
          <a:blip r:embed="rId4"/>
          <a:stretch>
            <a:fillRect/>
          </a:stretch>
        </p:blipFill>
        <p:spPr>
          <a:xfrm>
            <a:off x="3472094" y="1358726"/>
            <a:ext cx="1915417" cy="2529602"/>
          </a:xfrm>
          <a:prstGeom prst="rect">
            <a:avLst/>
          </a:prstGeom>
          <a:effectLst>
            <a:outerShdw blurRad="50800" dist="76200" dir="2700000" algn="tl" rotWithShape="0">
              <a:prstClr val="black">
                <a:alpha val="40000"/>
              </a:prstClr>
            </a:outerShdw>
          </a:effectLst>
        </p:spPr>
      </p:pic>
      <p:sp>
        <p:nvSpPr>
          <p:cNvPr id="19" name="Chevron 18"/>
          <p:cNvSpPr/>
          <p:nvPr/>
        </p:nvSpPr>
        <p:spPr>
          <a:xfrm>
            <a:off x="5844386" y="2092151"/>
            <a:ext cx="1632740" cy="474978"/>
          </a:xfrm>
          <a:prstGeom prst="chevron">
            <a:avLst/>
          </a:prstGeom>
          <a:gradFill>
            <a:gsLst>
              <a:gs pos="0">
                <a:schemeClr val="tx1">
                  <a:lumMod val="60000"/>
                  <a:lumOff val="4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pPr algn="ctr"/>
            <a:r>
              <a:rPr lang="en-US" sz="1350" dirty="0">
                <a:solidFill>
                  <a:schemeClr val="bg2"/>
                </a:solidFill>
              </a:rPr>
              <a:t>Arizona</a:t>
            </a:r>
            <a:endParaRPr lang="en-US" sz="900" dirty="0">
              <a:solidFill>
                <a:schemeClr val="bg2"/>
              </a:solidFill>
            </a:endParaRPr>
          </a:p>
          <a:p>
            <a:pPr algn="ctr"/>
            <a:r>
              <a:rPr lang="en-US" sz="900" dirty="0">
                <a:solidFill>
                  <a:schemeClr val="bg2"/>
                </a:solidFill>
              </a:rPr>
              <a:t>05/2017</a:t>
            </a:r>
          </a:p>
        </p:txBody>
      </p:sp>
      <p:sp>
        <p:nvSpPr>
          <p:cNvPr id="23" name="Chevron 22"/>
          <p:cNvSpPr/>
          <p:nvPr/>
        </p:nvSpPr>
        <p:spPr>
          <a:xfrm>
            <a:off x="5844386" y="2813589"/>
            <a:ext cx="1632740" cy="468667"/>
          </a:xfrm>
          <a:prstGeom prst="chevron">
            <a:avLst/>
          </a:prstGeom>
          <a:gradFill>
            <a:gsLst>
              <a:gs pos="0">
                <a:schemeClr val="tx1">
                  <a:lumMod val="60000"/>
                  <a:lumOff val="4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pPr algn="ctr"/>
            <a:r>
              <a:rPr lang="en-US" sz="1350" dirty="0"/>
              <a:t>Central Coast</a:t>
            </a:r>
          </a:p>
          <a:p>
            <a:pPr algn="ctr"/>
            <a:r>
              <a:rPr lang="en-US" sz="900" dirty="0"/>
              <a:t>12/2017</a:t>
            </a:r>
          </a:p>
        </p:txBody>
      </p:sp>
      <p:sp>
        <p:nvSpPr>
          <p:cNvPr id="24" name="Chevron 23"/>
          <p:cNvSpPr/>
          <p:nvPr/>
        </p:nvSpPr>
        <p:spPr>
          <a:xfrm>
            <a:off x="5844385" y="3513819"/>
            <a:ext cx="1632740" cy="474978"/>
          </a:xfrm>
          <a:prstGeom prst="chevron">
            <a:avLst/>
          </a:prstGeom>
          <a:gradFill>
            <a:gsLst>
              <a:gs pos="0">
                <a:schemeClr val="tx1">
                  <a:lumMod val="60000"/>
                  <a:lumOff val="4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pPr algn="ctr"/>
            <a:r>
              <a:rPr lang="en-US" sz="1350" dirty="0">
                <a:solidFill>
                  <a:schemeClr val="bg2"/>
                </a:solidFill>
              </a:rPr>
              <a:t>GSSA</a:t>
            </a:r>
          </a:p>
          <a:p>
            <a:pPr algn="ctr"/>
            <a:r>
              <a:rPr lang="en-US" sz="900" dirty="0">
                <a:solidFill>
                  <a:schemeClr val="bg2"/>
                </a:solidFill>
              </a:rPr>
              <a:t>06/2018</a:t>
            </a:r>
          </a:p>
        </p:txBody>
      </p:sp>
      <p:sp>
        <p:nvSpPr>
          <p:cNvPr id="25" name="Chevron 24"/>
          <p:cNvSpPr/>
          <p:nvPr/>
        </p:nvSpPr>
        <p:spPr>
          <a:xfrm>
            <a:off x="5844385" y="1358726"/>
            <a:ext cx="1632740" cy="474978"/>
          </a:xfrm>
          <a:prstGeom prst="chevron">
            <a:avLst/>
          </a:prstGeom>
          <a:gradFill>
            <a:gsLst>
              <a:gs pos="0">
                <a:schemeClr val="tx1">
                  <a:lumMod val="60000"/>
                  <a:lumOff val="4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pPr algn="ctr"/>
            <a:r>
              <a:rPr lang="en-US" sz="1350" dirty="0">
                <a:solidFill>
                  <a:schemeClr val="bg2"/>
                </a:solidFill>
              </a:rPr>
              <a:t>Nevada</a:t>
            </a:r>
            <a:endParaRPr lang="en-US" sz="900" dirty="0">
              <a:solidFill>
                <a:schemeClr val="bg2"/>
              </a:solidFill>
            </a:endParaRPr>
          </a:p>
          <a:p>
            <a:pPr algn="ctr"/>
            <a:r>
              <a:rPr lang="en-US" sz="900" dirty="0">
                <a:solidFill>
                  <a:schemeClr val="bg2"/>
                </a:solidFill>
              </a:rPr>
              <a:t>12/2016</a:t>
            </a:r>
          </a:p>
        </p:txBody>
      </p:sp>
      <p:sp>
        <p:nvSpPr>
          <p:cNvPr id="2" name="Title 1"/>
          <p:cNvSpPr>
            <a:spLocks noGrp="1"/>
          </p:cNvSpPr>
          <p:nvPr>
            <p:ph type="title"/>
          </p:nvPr>
        </p:nvSpPr>
        <p:spPr/>
        <p:txBody>
          <a:bodyPr/>
          <a:lstStyle/>
          <a:p>
            <a:r>
              <a:rPr lang="en-US" dirty="0" smtClean="0"/>
              <a:t>My Baby Deployment</a:t>
            </a:r>
            <a:endParaRPr lang="en-US" dirty="0"/>
          </a:p>
        </p:txBody>
      </p:sp>
      <p:pic>
        <p:nvPicPr>
          <p:cNvPr id="3" name="Picture 2"/>
          <p:cNvPicPr>
            <a:picLocks noChangeAspect="1"/>
          </p:cNvPicPr>
          <p:nvPr/>
        </p:nvPicPr>
        <p:blipFill>
          <a:blip r:embed="rId5"/>
          <a:stretch>
            <a:fillRect/>
          </a:stretch>
        </p:blipFill>
        <p:spPr>
          <a:xfrm>
            <a:off x="8060606" y="203200"/>
            <a:ext cx="768163" cy="823031"/>
          </a:xfrm>
          <a:prstGeom prst="rect">
            <a:avLst/>
          </a:prstGeom>
        </p:spPr>
      </p:pic>
    </p:spTree>
    <p:extLst>
      <p:ext uri="{BB962C8B-B14F-4D97-AF65-F5344CB8AC3E}">
        <p14:creationId xmlns:p14="http://schemas.microsoft.com/office/powerpoint/2010/main" val="289371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78</a:t>
            </a:fld>
            <a:endParaRPr lang="en-US" dirty="0"/>
          </a:p>
        </p:txBody>
      </p:sp>
      <p:sp>
        <p:nvSpPr>
          <p:cNvPr id="7" name="Content Placeholder 6"/>
          <p:cNvSpPr>
            <a:spLocks noGrp="1"/>
          </p:cNvSpPr>
          <p:nvPr>
            <p:ph sz="quarter" idx="13"/>
          </p:nvPr>
        </p:nvSpPr>
        <p:spPr/>
        <p:txBody>
          <a:bodyPr>
            <a:normAutofit/>
          </a:bodyPr>
          <a:lstStyle/>
          <a:p>
            <a:pPr marL="0" indent="0">
              <a:buNone/>
            </a:pPr>
            <a:r>
              <a:rPr lang="en-US" b="1" dirty="0" smtClean="0">
                <a:solidFill>
                  <a:schemeClr val="accent2"/>
                </a:solidFill>
              </a:rPr>
              <a:t>Step 1:</a:t>
            </a:r>
            <a:r>
              <a:rPr lang="en-US" dirty="0" smtClean="0"/>
              <a:t>  Local community collaboratives, pilot navigator </a:t>
            </a:r>
            <a:r>
              <a:rPr lang="en-US" dirty="0"/>
              <a:t>role</a:t>
            </a:r>
          </a:p>
          <a:p>
            <a:pPr marL="0" indent="0">
              <a:buNone/>
            </a:pPr>
            <a:r>
              <a:rPr lang="en-US" b="1" dirty="0" smtClean="0">
                <a:solidFill>
                  <a:schemeClr val="accent2"/>
                </a:solidFill>
              </a:rPr>
              <a:t>Step 2:  </a:t>
            </a:r>
            <a:r>
              <a:rPr lang="en-US" dirty="0" smtClean="0"/>
              <a:t>Developing  </a:t>
            </a:r>
            <a:r>
              <a:rPr lang="en-US" dirty="0"/>
              <a:t>consultation service</a:t>
            </a:r>
          </a:p>
          <a:p>
            <a:pPr marL="0" indent="0">
              <a:buNone/>
            </a:pPr>
            <a:r>
              <a:rPr lang="en-US" b="1" dirty="0" smtClean="0">
                <a:solidFill>
                  <a:schemeClr val="accent2"/>
                </a:solidFill>
              </a:rPr>
              <a:t>Step 3:  </a:t>
            </a:r>
            <a:r>
              <a:rPr lang="en-US" dirty="0" smtClean="0"/>
              <a:t>Communication plan</a:t>
            </a:r>
            <a:endParaRPr lang="en-US" dirty="0"/>
          </a:p>
          <a:p>
            <a:endParaRPr lang="en-US" dirty="0"/>
          </a:p>
        </p:txBody>
      </p:sp>
      <p:sp>
        <p:nvSpPr>
          <p:cNvPr id="5" name="Title 4"/>
          <p:cNvSpPr>
            <a:spLocks noGrp="1"/>
          </p:cNvSpPr>
          <p:nvPr>
            <p:ph type="title"/>
          </p:nvPr>
        </p:nvSpPr>
        <p:spPr/>
        <p:txBody>
          <a:bodyPr/>
          <a:lstStyle/>
          <a:p>
            <a:r>
              <a:rPr lang="en-US" dirty="0" smtClean="0"/>
              <a:t>Year Three…………..</a:t>
            </a:r>
            <a:r>
              <a:rPr lang="en-US" i="1" dirty="0" smtClean="0"/>
              <a:t>Where are we now?</a:t>
            </a:r>
            <a:endParaRPr lang="en-US" i="1" dirty="0"/>
          </a:p>
        </p:txBody>
      </p:sp>
      <p:pic>
        <p:nvPicPr>
          <p:cNvPr id="3074" name="Picture 2"/>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1543050" y="1085850"/>
            <a:ext cx="2578894"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8301131" y="131254"/>
            <a:ext cx="768163" cy="823031"/>
          </a:xfrm>
          <a:prstGeom prst="rect">
            <a:avLst/>
          </a:prstGeom>
        </p:spPr>
      </p:pic>
    </p:spTree>
    <p:extLst>
      <p:ext uri="{BB962C8B-B14F-4D97-AF65-F5344CB8AC3E}">
        <p14:creationId xmlns:p14="http://schemas.microsoft.com/office/powerpoint/2010/main" val="35150729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normAutofit/>
          </a:bodyPr>
          <a:lstStyle/>
          <a:p>
            <a:r>
              <a:rPr lang="en-US" dirty="0" smtClean="0"/>
              <a:t>Provider-to-provider telephonic consultation to enhance the capacity of primary care and specialty providers to serve, when possible, as the mental health home base for their perinatal patients.</a:t>
            </a:r>
          </a:p>
          <a:p>
            <a:r>
              <a:rPr lang="en-US" dirty="0" smtClean="0"/>
              <a:t>Psychiatrists with expertise in perinatal period coach OB,   Family Practice and Psychiatric providers on diagnosis, treatment planning and pharmacology.</a:t>
            </a:r>
          </a:p>
          <a:p>
            <a:pPr marL="0" indent="0">
              <a:buNone/>
            </a:pPr>
            <a:endParaRPr lang="en-US" dirty="0" smtClean="0"/>
          </a:p>
        </p:txBody>
      </p:sp>
      <p:sp>
        <p:nvSpPr>
          <p:cNvPr id="3" name="Title 2"/>
          <p:cNvSpPr>
            <a:spLocks noGrp="1"/>
          </p:cNvSpPr>
          <p:nvPr>
            <p:ph type="title"/>
          </p:nvPr>
        </p:nvSpPr>
        <p:spPr/>
        <p:txBody>
          <a:bodyPr/>
          <a:lstStyle/>
          <a:p>
            <a:r>
              <a:rPr lang="en-US" dirty="0" smtClean="0"/>
              <a:t>Perinatal Psychiatry Consultation Service</a:t>
            </a:r>
            <a:endParaRPr lang="en-US" dirty="0"/>
          </a:p>
        </p:txBody>
      </p:sp>
      <p:pic>
        <p:nvPicPr>
          <p:cNvPr id="6" name="Picture 5"/>
          <p:cNvPicPr>
            <a:picLocks noChangeAspect="1"/>
          </p:cNvPicPr>
          <p:nvPr/>
        </p:nvPicPr>
        <p:blipFill>
          <a:blip r:embed="rId2"/>
          <a:stretch>
            <a:fillRect/>
          </a:stretch>
        </p:blipFill>
        <p:spPr>
          <a:xfrm>
            <a:off x="6002322" y="3347013"/>
            <a:ext cx="1543050" cy="1664494"/>
          </a:xfrm>
          <a:prstGeom prst="rect">
            <a:avLst/>
          </a:prstGeom>
        </p:spPr>
      </p:pic>
      <p:pic>
        <p:nvPicPr>
          <p:cNvPr id="7" name="Picture 6"/>
          <p:cNvPicPr>
            <a:picLocks noChangeAspect="1"/>
          </p:cNvPicPr>
          <p:nvPr/>
        </p:nvPicPr>
        <p:blipFill>
          <a:blip r:embed="rId3"/>
          <a:stretch>
            <a:fillRect/>
          </a:stretch>
        </p:blipFill>
        <p:spPr>
          <a:xfrm>
            <a:off x="7971671" y="75723"/>
            <a:ext cx="900113" cy="960120"/>
          </a:xfrm>
          <a:prstGeom prst="rect">
            <a:avLst/>
          </a:prstGeom>
        </p:spPr>
      </p:pic>
    </p:spTree>
    <p:extLst>
      <p:ext uri="{BB962C8B-B14F-4D97-AF65-F5344CB8AC3E}">
        <p14:creationId xmlns:p14="http://schemas.microsoft.com/office/powerpoint/2010/main" val="185504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440" y="1345997"/>
            <a:ext cx="2100800" cy="2840978"/>
          </a:xfrm>
          <a:prstGeom prst="rect">
            <a:avLst/>
          </a:prstGeom>
        </p:spPr>
      </p:pic>
      <p:sp>
        <p:nvSpPr>
          <p:cNvPr id="2" name="Title 1"/>
          <p:cNvSpPr>
            <a:spLocks noGrp="1"/>
          </p:cNvSpPr>
          <p:nvPr>
            <p:ph type="title"/>
          </p:nvPr>
        </p:nvSpPr>
        <p:spPr/>
        <p:txBody>
          <a:bodyPr>
            <a:normAutofit/>
          </a:bodyPr>
          <a:lstStyle/>
          <a:p>
            <a:r>
              <a:rPr lang="en-US" dirty="0" smtClean="0"/>
              <a:t>Significance of Perinatal Mood and Anxiety Disorders</a:t>
            </a:r>
            <a:endParaRPr lang="en-US" dirty="0"/>
          </a:p>
        </p:txBody>
      </p:sp>
      <p:sp>
        <p:nvSpPr>
          <p:cNvPr id="3" name="Content Placeholder 2"/>
          <p:cNvSpPr>
            <a:spLocks noGrp="1"/>
          </p:cNvSpPr>
          <p:nvPr>
            <p:ph idx="4294967295"/>
          </p:nvPr>
        </p:nvSpPr>
        <p:spPr>
          <a:xfrm>
            <a:off x="362314" y="1051560"/>
            <a:ext cx="6053116" cy="3543300"/>
          </a:xfrm>
          <a:prstGeom prst="rect">
            <a:avLst/>
          </a:prstGeom>
        </p:spPr>
        <p:txBody>
          <a:bodyPr>
            <a:normAutofit/>
          </a:bodyPr>
          <a:lstStyle/>
          <a:p>
            <a:r>
              <a:rPr lang="en-US" b="1" dirty="0" smtClean="0"/>
              <a:t>PMADs</a:t>
            </a:r>
            <a:r>
              <a:rPr lang="en-US" dirty="0" smtClean="0"/>
              <a:t>: 15-20% pregnancy and the postpartum period</a:t>
            </a:r>
          </a:p>
          <a:p>
            <a:pPr lvl="1"/>
            <a:r>
              <a:rPr lang="en-US" b="1" dirty="0" smtClean="0"/>
              <a:t>Low-income </a:t>
            </a:r>
            <a:r>
              <a:rPr lang="en-US" b="1" dirty="0"/>
              <a:t>or minority women</a:t>
            </a:r>
            <a:r>
              <a:rPr lang="en-US" dirty="0"/>
              <a:t>: 30-40%</a:t>
            </a:r>
          </a:p>
          <a:p>
            <a:pPr lvl="1"/>
            <a:r>
              <a:rPr lang="en-US" dirty="0"/>
              <a:t>Incidence is </a:t>
            </a:r>
            <a:r>
              <a:rPr lang="en-US" b="1" dirty="0"/>
              <a:t>3x higher in </a:t>
            </a:r>
            <a:r>
              <a:rPr lang="en-US" b="1" dirty="0" smtClean="0"/>
              <a:t>postpartum</a:t>
            </a:r>
          </a:p>
          <a:p>
            <a:r>
              <a:rPr lang="en-US" b="1" dirty="0" smtClean="0"/>
              <a:t>Major depressive disorder</a:t>
            </a:r>
            <a:r>
              <a:rPr lang="en-US" dirty="0" smtClean="0"/>
              <a:t>: 3-5%</a:t>
            </a:r>
          </a:p>
          <a:p>
            <a:r>
              <a:rPr lang="en-US" b="1" dirty="0" smtClean="0"/>
              <a:t>The </a:t>
            </a:r>
            <a:r>
              <a:rPr lang="en-US" b="1" dirty="0"/>
              <a:t>Baby Blues</a:t>
            </a:r>
            <a:r>
              <a:rPr lang="en-US" dirty="0"/>
              <a:t>: &gt; 80%, resolves on its own</a:t>
            </a:r>
          </a:p>
          <a:p>
            <a:endParaRPr lang="en-US" dirty="0" smtClean="0"/>
          </a:p>
        </p:txBody>
      </p:sp>
      <p:sp>
        <p:nvSpPr>
          <p:cNvPr id="4" name="TextBox 3"/>
          <p:cNvSpPr txBox="1"/>
          <p:nvPr/>
        </p:nvSpPr>
        <p:spPr>
          <a:xfrm>
            <a:off x="2442694" y="4508844"/>
            <a:ext cx="3569918" cy="523220"/>
          </a:xfrm>
          <a:prstGeom prst="rect">
            <a:avLst/>
          </a:prstGeom>
          <a:noFill/>
        </p:spPr>
        <p:txBody>
          <a:bodyPr wrap="square" rtlCol="0">
            <a:spAutoFit/>
          </a:bodyPr>
          <a:lstStyle/>
          <a:p>
            <a:r>
              <a:rPr lang="en-US" sz="1400" dirty="0" smtClean="0"/>
              <a:t>AHRQ No. 119, 2005</a:t>
            </a:r>
          </a:p>
          <a:p>
            <a:r>
              <a:rPr lang="en-US" sz="1400" i="1" dirty="0" smtClean="0"/>
              <a:t>Am J Psychiatry </a:t>
            </a:r>
            <a:r>
              <a:rPr lang="en-US" sz="1400" dirty="0" smtClean="0"/>
              <a:t>2007; 164:1515-20</a:t>
            </a:r>
            <a:endParaRPr lang="en-US" sz="1400" dirty="0"/>
          </a:p>
        </p:txBody>
      </p:sp>
    </p:spTree>
    <p:extLst>
      <p:ext uri="{BB962C8B-B14F-4D97-AF65-F5344CB8AC3E}">
        <p14:creationId xmlns:p14="http://schemas.microsoft.com/office/powerpoint/2010/main" val="2238802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3830719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9</a:t>
            </a:fld>
            <a:endParaRPr lang="en-US" dirty="0"/>
          </a:p>
        </p:txBody>
      </p:sp>
      <p:pic>
        <p:nvPicPr>
          <p:cNvPr id="5" name="Content Placeholder 4"/>
          <p:cNvPicPr>
            <a:picLocks noGrp="1" noChangeAspect="1"/>
          </p:cNvPicPr>
          <p:nvPr>
            <p:ph sz="quarter" idx="12"/>
          </p:nvPr>
        </p:nvPicPr>
        <p:blipFill>
          <a:blip r:embed="rId2"/>
          <a:stretch>
            <a:fillRect/>
          </a:stretch>
        </p:blipFill>
        <p:spPr>
          <a:xfrm>
            <a:off x="326572" y="0"/>
            <a:ext cx="8658808" cy="4575175"/>
          </a:xfrm>
          <a:prstGeom prst="rect">
            <a:avLst/>
          </a:prstGeom>
        </p:spPr>
      </p:pic>
    </p:spTree>
    <p:extLst>
      <p:ext uri="{BB962C8B-B14F-4D97-AF65-F5344CB8AC3E}">
        <p14:creationId xmlns:p14="http://schemas.microsoft.com/office/powerpoint/2010/main" val="149584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S_NET" val="2.0.50727.1873"/>
  <p:tag name="AS_OS" val="Microsoft Windows NT 5.2.3790 Service Pack 2"/>
  <p:tag name="AS_RELEASE_DATE" val="2012.02.28"/>
  <p:tag name="AS_TITLE" val="Aspose.Slides for .NET 2.0"/>
  <p:tag name="AS_VERSION" val="6.0.0.0"/>
</p:tagLst>
</file>

<file path=ppt/theme/theme1.xml><?xml version="1.0" encoding="utf-8"?>
<a:theme xmlns:a="http://schemas.openxmlformats.org/drawingml/2006/main" name="Dignity Approved wide screen kp converted">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Calibri"/>
        <a:ea typeface=""/>
        <a:cs typeface=""/>
        <a:font script="Uigh" typeface="Microsoft Uighur"/>
        <a:font script="Thaa" typeface="MV Boli"/>
        <a:font script="Gujr" typeface="Shruti"/>
        <a:font script="Khmr" typeface="MoolBoran"/>
        <a:font script="Beng" typeface="Vrinda"/>
        <a:font script="Orya" typeface="Kalinga"/>
        <a:font script="Cans" typeface="Euphemia"/>
        <a:font script="Mlym" typeface="Kartika"/>
        <a:font script="Telu" typeface="Gautami"/>
        <a:font script="Laoo" typeface="DokChampa"/>
        <a:font script="Hant" typeface="新細明體"/>
        <a:font script="Viet" typeface="Times New Roman"/>
        <a:font script="Jpan" typeface="ＭＳ Ｐゴシック"/>
        <a:font script="Sinh" typeface="Iskoola Pota"/>
        <a:font script="Hans" typeface="宋体"/>
        <a:font script="Arab" typeface="Times New Roman"/>
        <a:font script="Guru" typeface="Raavi"/>
        <a:font script="Deva" typeface="Mangal"/>
        <a:font script="Ethi" typeface="Nyala"/>
        <a:font script="Cher" typeface="Plantagenet Cherokee"/>
        <a:font script="Taml" typeface="Latha"/>
        <a:font script="Hang" typeface="맑은 고딕"/>
        <a:font script="Hebr" typeface="Times New Roman"/>
        <a:font script="Tibt" typeface="Microsoft Himalaya"/>
        <a:font script="Knda" typeface="Tunga"/>
        <a:font script="Yiii" typeface="Microsoft Yi Baiti"/>
        <a:font script="Mong" typeface="Mongolian Baiti"/>
        <a:font script="Thai" typeface="Angsana New"/>
        <a:font script="Syrc" typeface="Estrangelo Edessa"/>
        <a:font script="Geor" typeface="Sylfaen"/>
      </a:majorFont>
      <a:minorFont>
        <a:latin typeface="Calibri"/>
        <a:ea typeface=""/>
        <a:cs typeface=""/>
        <a:font script="Uigh" typeface="Microsoft Uighur"/>
        <a:font script="Thaa" typeface="MV Boli"/>
        <a:font script="Gujr" typeface="Shruti"/>
        <a:font script="Khmr" typeface="DaunPenh"/>
        <a:font script="Beng" typeface="Vrinda"/>
        <a:font script="Orya" typeface="Kalinga"/>
        <a:font script="Cans" typeface="Euphemia"/>
        <a:font script="Mlym" typeface="Kartika"/>
        <a:font script="Telu" typeface="Gautami"/>
        <a:font script="Laoo" typeface="DokChampa"/>
        <a:font script="Hant" typeface="新細明體"/>
        <a:font script="Viet" typeface="Arial"/>
        <a:font script="Jpan" typeface="ＭＳ Ｐゴシック"/>
        <a:font script="Sinh" typeface="Iskoola Pota"/>
        <a:font script="Hans" typeface="宋体"/>
        <a:font script="Arab" typeface="Arial"/>
        <a:font script="Guru" typeface="Raavi"/>
        <a:font script="Deva" typeface="Mangal"/>
        <a:font script="Ethi" typeface="Nyala"/>
        <a:font script="Cher" typeface="Plantagenet Cherokee"/>
        <a:font script="Taml" typeface="Latha"/>
        <a:font script="Hang" typeface="맑은 고딕"/>
        <a:font script="Hebr" typeface="Arial"/>
        <a:font script="Tibt" typeface="Microsoft Himalaya"/>
        <a:font script="Knda" typeface="Tunga"/>
        <a:font script="Yiii" typeface="Microsoft Yi Baiti"/>
        <a:font script="Mong" typeface="Mongolian Baiti"/>
        <a:font script="Thai" typeface="Cordia New"/>
        <a:font script="Syrc" typeface="Estrangelo Edessa"/>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DignityHealth_122_165812_07ppt_05152012_v2">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Calibri"/>
        <a:ea typeface=""/>
        <a:cs typeface=""/>
        <a:font script="Uigh" typeface="Microsoft Uighur"/>
        <a:font script="Thaa" typeface="MV Boli"/>
        <a:font script="Gujr" typeface="Shruti"/>
        <a:font script="Khmr" typeface="MoolBoran"/>
        <a:font script="Beng" typeface="Vrinda"/>
        <a:font script="Orya" typeface="Kalinga"/>
        <a:font script="Cans" typeface="Euphemia"/>
        <a:font script="Mlym" typeface="Kartika"/>
        <a:font script="Telu" typeface="Gautami"/>
        <a:font script="Laoo" typeface="DokChampa"/>
        <a:font script="Hant" typeface="新細明體"/>
        <a:font script="Viet" typeface="Times New Roman"/>
        <a:font script="Jpan" typeface="ＭＳ Ｐゴシック"/>
        <a:font script="Sinh" typeface="Iskoola Pota"/>
        <a:font script="Hans" typeface="宋体"/>
        <a:font script="Arab" typeface="Times New Roman"/>
        <a:font script="Guru" typeface="Raavi"/>
        <a:font script="Deva" typeface="Mangal"/>
        <a:font script="Ethi" typeface="Nyala"/>
        <a:font script="Cher" typeface="Plantagenet Cherokee"/>
        <a:font script="Taml" typeface="Latha"/>
        <a:font script="Hang" typeface="맑은 고딕"/>
        <a:font script="Hebr" typeface="Times New Roman"/>
        <a:font script="Tibt" typeface="Microsoft Himalaya"/>
        <a:font script="Knda" typeface="Tunga"/>
        <a:font script="Yiii" typeface="Microsoft Yi Baiti"/>
        <a:font script="Mong" typeface="Mongolian Baiti"/>
        <a:font script="Thai" typeface="Angsana New"/>
        <a:font script="Syrc" typeface="Estrangelo Edessa"/>
        <a:font script="Geor" typeface="Sylfaen"/>
      </a:majorFont>
      <a:minorFont>
        <a:latin typeface="Calibri"/>
        <a:ea typeface=""/>
        <a:cs typeface=""/>
        <a:font script="Uigh" typeface="Microsoft Uighur"/>
        <a:font script="Thaa" typeface="MV Boli"/>
        <a:font script="Gujr" typeface="Shruti"/>
        <a:font script="Khmr" typeface="DaunPenh"/>
        <a:font script="Beng" typeface="Vrinda"/>
        <a:font script="Orya" typeface="Kalinga"/>
        <a:font script="Cans" typeface="Euphemia"/>
        <a:font script="Mlym" typeface="Kartika"/>
        <a:font script="Telu" typeface="Gautami"/>
        <a:font script="Laoo" typeface="DokChampa"/>
        <a:font script="Hant" typeface="新細明體"/>
        <a:font script="Viet" typeface="Arial"/>
        <a:font script="Jpan" typeface="ＭＳ Ｐゴシック"/>
        <a:font script="Sinh" typeface="Iskoola Pota"/>
        <a:font script="Hans" typeface="宋体"/>
        <a:font script="Arab" typeface="Arial"/>
        <a:font script="Guru" typeface="Raavi"/>
        <a:font script="Deva" typeface="Mangal"/>
        <a:font script="Ethi" typeface="Nyala"/>
        <a:font script="Cher" typeface="Plantagenet Cherokee"/>
        <a:font script="Taml" typeface="Latha"/>
        <a:font script="Hang" typeface="맑은 고딕"/>
        <a:font script="Hebr" typeface="Arial"/>
        <a:font script="Tibt" typeface="Microsoft Himalaya"/>
        <a:font script="Knda" typeface="Tunga"/>
        <a:font script="Yiii" typeface="Microsoft Yi Baiti"/>
        <a:font script="Mong" typeface="Mongolian Baiti"/>
        <a:font script="Thai" typeface="Cordia New"/>
        <a:font script="Syrc" typeface="Estrangelo Edessa"/>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noFill/>
        <a:ln w="12700" cap="flat" cmpd="sng" algn="ctr">
          <a:solidFill>
            <a:srgbClr val="0070C0"/>
          </a:solidFill>
          <a:prstDash val="solid"/>
        </a:ln>
        <a:effectLst/>
        <a:scene3d>
          <a:camera prst="orthographicFront">
            <a:rot lat="0" lon="0" rev="0"/>
          </a:camera>
          <a:lightRig rig="contrasting" dir="t">
            <a:rot lat="0" lon="0" rev="1200000"/>
          </a:lightRig>
        </a:scene3d>
        <a:sp3d z="-300000" prstMaterial="plastic"/>
      </a:spPr>
      <a:bodyPr spcFirstLastPara="0" vert="horz" wrap="square" lIns="0" tIns="95250" rIns="0" bIns="3179227" numCol="1" spcCol="1270" anchor="t" anchorCtr="0">
        <a:noAutofit/>
      </a:bodyPr>
      <a:lstStyle>
        <a:defPPr marL="0" marR="0" indent="0" algn="ctr" defTabSz="1111250" eaLnBrk="1" fontAlgn="auto" latinLnBrk="0" hangingPunct="1">
          <a:lnSpc>
            <a:spcPct val="90000"/>
          </a:lnSpc>
          <a:spcBef>
            <a:spcPct val="0"/>
          </a:spcBef>
          <a:spcAft>
            <a:spcPct val="35000"/>
          </a:spcAft>
          <a:buClrTx/>
          <a:buSzTx/>
          <a:buFontTx/>
          <a:buNone/>
          <a:tabLst/>
          <a:defRPr kumimoji="0" sz="2500" b="0" i="0" u="none" strike="noStrike" kern="1200" cap="none" spc="0" normalizeH="0" baseline="0" noProof="0" dirty="0" smtClean="0">
            <a:ln>
              <a:noFill/>
            </a:ln>
            <a:solidFill>
              <a:srgbClr val="000000"/>
            </a:solidFill>
            <a:effectLst/>
            <a:uLnTx/>
            <a:uFillTx/>
            <a:latin typeface="Calibri"/>
          </a:defRPr>
        </a:defPPr>
      </a:lst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Uigh" typeface="Microsoft Uighur"/>
        <a:font script="Thaa" typeface="MV Boli"/>
        <a:font script="Gujr" typeface="Shruti"/>
        <a:font script="Khmr" typeface="MoolBoran"/>
        <a:font script="Beng" typeface="Vrinda"/>
        <a:font script="Orya" typeface="Kalinga"/>
        <a:font script="Cans" typeface="Euphemia"/>
        <a:font script="Mlym" typeface="Kartika"/>
        <a:font script="Telu" typeface="Gautami"/>
        <a:font script="Laoo" typeface="DokChampa"/>
        <a:font script="Hant" typeface="新細明體"/>
        <a:font script="Viet" typeface="Times New Roman"/>
        <a:font script="Jpan" typeface="ＭＳ Ｐゴシック"/>
        <a:font script="Sinh" typeface="Iskoola Pota"/>
        <a:font script="Hans" typeface="宋体"/>
        <a:font script="Arab" typeface="Times New Roman"/>
        <a:font script="Guru" typeface="Raavi"/>
        <a:font script="Deva" typeface="Mangal"/>
        <a:font script="Ethi" typeface="Nyala"/>
        <a:font script="Cher" typeface="Plantagenet Cherokee"/>
        <a:font script="Taml" typeface="Latha"/>
        <a:font script="Hang" typeface="맑은 고딕"/>
        <a:font script="Hebr" typeface="Times New Roman"/>
        <a:font script="Tibt" typeface="Microsoft Himalaya"/>
        <a:font script="Knda" typeface="Tunga"/>
        <a:font script="Yiii" typeface="Microsoft Yi Baiti"/>
        <a:font script="Mong" typeface="Mongolian Baiti"/>
        <a:font script="Thai" typeface="Angsana New"/>
        <a:font script="Syrc" typeface="Estrangelo Edessa"/>
        <a:font script="Geor" typeface="Sylfaen"/>
      </a:majorFont>
      <a:minorFont>
        <a:latin typeface="Calibri"/>
        <a:ea typeface=""/>
        <a:cs typeface=""/>
        <a:font script="Uigh" typeface="Microsoft Uighur"/>
        <a:font script="Thaa" typeface="MV Boli"/>
        <a:font script="Gujr" typeface="Shruti"/>
        <a:font script="Khmr" typeface="DaunPenh"/>
        <a:font script="Beng" typeface="Vrinda"/>
        <a:font script="Orya" typeface="Kalinga"/>
        <a:font script="Cans" typeface="Euphemia"/>
        <a:font script="Mlym" typeface="Kartika"/>
        <a:font script="Telu" typeface="Gautami"/>
        <a:font script="Laoo" typeface="DokChampa"/>
        <a:font script="Hant" typeface="新細明體"/>
        <a:font script="Viet" typeface="Arial"/>
        <a:font script="Jpan" typeface="ＭＳ Ｐゴシック"/>
        <a:font script="Sinh" typeface="Iskoola Pota"/>
        <a:font script="Hans" typeface="宋体"/>
        <a:font script="Arab" typeface="Arial"/>
        <a:font script="Guru" typeface="Raavi"/>
        <a:font script="Deva" typeface="Mangal"/>
        <a:font script="Ethi" typeface="Nyala"/>
        <a:font script="Cher" typeface="Plantagenet Cherokee"/>
        <a:font script="Taml" typeface="Latha"/>
        <a:font script="Hang" typeface="맑은 고딕"/>
        <a:font script="Hebr" typeface="Arial"/>
        <a:font script="Tibt" typeface="Microsoft Himalaya"/>
        <a:font script="Knda" typeface="Tunga"/>
        <a:font script="Yiii" typeface="Microsoft Yi Baiti"/>
        <a:font script="Mong" typeface="Mongolian Baiti"/>
        <a:font script="Thai" typeface="Cordia New"/>
        <a:font script="Syrc" typeface="Estrangelo Edessa"/>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Dignity Approved wide screen kp converted</Template>
  <TotalTime>10386</TotalTime>
  <Words>2924</Words>
  <Application>Microsoft Office PowerPoint</Application>
  <PresentationFormat>On-screen Show (16:9)</PresentationFormat>
  <Paragraphs>542</Paragraphs>
  <Slides>80</Slides>
  <Notes>33</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80</vt:i4>
      </vt:variant>
    </vt:vector>
  </HeadingPairs>
  <TitlesOfParts>
    <vt:vector size="88" baseType="lpstr">
      <vt:lpstr>ＭＳ Ｐゴシック</vt:lpstr>
      <vt:lpstr>Arial</vt:lpstr>
      <vt:lpstr>BentonSansF Book</vt:lpstr>
      <vt:lpstr>Calibri</vt:lpstr>
      <vt:lpstr>Times New Roman</vt:lpstr>
      <vt:lpstr>Wingdings</vt:lpstr>
      <vt:lpstr>Dignity Approved wide screen kp converted</vt:lpstr>
      <vt:lpstr>1_DignityHealth_122_165812_07ppt_05152012_v2</vt:lpstr>
      <vt:lpstr>   Integrating Perinatal Mood &amp; Anxiety Disorders  into Dignity Health’s Birthing Hospitals </vt:lpstr>
      <vt:lpstr>Objectives</vt:lpstr>
      <vt:lpstr>Who are we?</vt:lpstr>
      <vt:lpstr>Dignity Health Foundation</vt:lpstr>
      <vt:lpstr>Maternal Mental Health NOW</vt:lpstr>
      <vt:lpstr>What is Perinatal Mental Health?</vt:lpstr>
      <vt:lpstr>Maternal Mental Health - Overview</vt:lpstr>
      <vt:lpstr>Significance of Perinatal Mood and Anxiety Disorders</vt:lpstr>
      <vt:lpstr>PowerPoint Presentation</vt:lpstr>
      <vt:lpstr>PowerPoint Presentation</vt:lpstr>
      <vt:lpstr>PowerPoint Presentation</vt:lpstr>
      <vt:lpstr>Significance of PMADs (cont’d)</vt:lpstr>
      <vt:lpstr>No one is immune from PMADs</vt:lpstr>
      <vt:lpstr>Who is Impacted? Why Should We Care?</vt:lpstr>
      <vt:lpstr>Why Does Maternal Mental Health Matter?</vt:lpstr>
      <vt:lpstr>Why Does Maternal Mental Health Matter?</vt:lpstr>
      <vt:lpstr>Why Does Maternal Mental Health Matter?</vt:lpstr>
      <vt:lpstr>PowerPoint Presentation</vt:lpstr>
      <vt:lpstr>Why Does Maternal Mental Health Matter?</vt:lpstr>
      <vt:lpstr>Association of Persistent and Severe Postnatal Depression with Child Outcomes</vt:lpstr>
      <vt:lpstr>PowerPoint Presentation</vt:lpstr>
      <vt:lpstr>PMADs– Risk Factors</vt:lpstr>
      <vt:lpstr>Vulnerable Populations at Significantly Greater Risk</vt:lpstr>
      <vt:lpstr>Differential Diagnoses of PMADs</vt:lpstr>
      <vt:lpstr>“The Baby Blues”</vt:lpstr>
      <vt:lpstr>Postpartum Depression = Major Depressive Disorder</vt:lpstr>
      <vt:lpstr>Postpartum Anxiety</vt:lpstr>
      <vt:lpstr>Postpartum Depression = Major Depressive Disorder</vt:lpstr>
      <vt:lpstr>Major Depressive Disorder - What’s Different?</vt:lpstr>
      <vt:lpstr>PowerPoint Presentation</vt:lpstr>
      <vt:lpstr>Postpartum Obsessive-Compulsive Disorder</vt:lpstr>
      <vt:lpstr>Postpartum Post Traumatic Stress Disorder</vt:lpstr>
      <vt:lpstr>Postpartum Psychosis: A True Emergency</vt:lpstr>
      <vt:lpstr>Screening for PMADs</vt:lpstr>
      <vt:lpstr>Current Position Statements</vt:lpstr>
      <vt:lpstr>PowerPoint Presentation</vt:lpstr>
      <vt:lpstr>                                                   September 27, 2018</vt:lpstr>
      <vt:lpstr>Screening for Perinatal Mood and Anxiety Disorders</vt:lpstr>
      <vt:lpstr>PowerPoint Presentation</vt:lpstr>
      <vt:lpstr>Edinburgh Postnatal Depression Scale: Referral Algorithm</vt:lpstr>
      <vt:lpstr>When To Screen in Pregnancy?</vt:lpstr>
      <vt:lpstr>When to Screen Postpartum?</vt:lpstr>
      <vt:lpstr>Guidelines for Postpartum Depression Screening</vt:lpstr>
      <vt:lpstr>Barriers to Screening and Care</vt:lpstr>
      <vt:lpstr>What to do with a positive screen?</vt:lpstr>
      <vt:lpstr>What To Do If You’re Worried About Suicidality</vt:lpstr>
      <vt:lpstr>Columbia-Suicide Severity Rating Scale (C-SSRS)</vt:lpstr>
      <vt:lpstr>What can we do to help?</vt:lpstr>
      <vt:lpstr>The Universal Message</vt:lpstr>
      <vt:lpstr>Supportive Interventions</vt:lpstr>
      <vt:lpstr>Types of Treatment - Considerations</vt:lpstr>
      <vt:lpstr>Partnership with MMH NOW</vt:lpstr>
      <vt:lpstr>Dignity Health’s Maternal Mental Health Program</vt:lpstr>
      <vt:lpstr>Dignity Health’s Vision-Maternal Mental Health Care </vt:lpstr>
      <vt:lpstr>Dignity Health Hospital System &amp; Maternity Care</vt:lpstr>
      <vt:lpstr>PowerPoint Presentation</vt:lpstr>
      <vt:lpstr>Maternal Mental Health Project Timeline</vt:lpstr>
      <vt:lpstr>Year One    Getting the project off the ground</vt:lpstr>
      <vt:lpstr>Year Two …………..Gaining momentum!!</vt:lpstr>
      <vt:lpstr>PMADs Toolkit &amp; Postnatal Inpatient Screening Program</vt:lpstr>
      <vt:lpstr>Toolkit: Announcement</vt:lpstr>
      <vt:lpstr>Toolkit: Patient Brochure</vt:lpstr>
      <vt:lpstr>Toolkit: EPDS Form</vt:lpstr>
      <vt:lpstr>Toolkit: Frequently Asked Questions (FAQs)</vt:lpstr>
      <vt:lpstr>Toolkit: Referral Algorithm</vt:lpstr>
      <vt:lpstr>Documentation and Data</vt:lpstr>
      <vt:lpstr>Perinatal Goal - Measure Definition</vt:lpstr>
      <vt:lpstr>FY18 Perinatal Goal – Current Performance </vt:lpstr>
      <vt:lpstr>Training – Online Education</vt:lpstr>
      <vt:lpstr>System-wide In-Person Training</vt:lpstr>
      <vt:lpstr>More than Just the Blues:  Perinatal Mental Health Trainer - Gabrielle Kaufman, MA, LPCC, BC-DMT</vt:lpstr>
      <vt:lpstr>It Takes a Village:  Creating Support Groups for New Moms Gabrielle Kaufman, MA, LPCC, BC-DMT</vt:lpstr>
      <vt:lpstr>Integrating Perinatal Mental Health into Your Medical Practice Margaret Lynn Yonekura, MD &amp; Miriam Schultz, MD</vt:lpstr>
      <vt:lpstr>PowerPoint Presentation</vt:lpstr>
      <vt:lpstr>PowerPoint Presentation</vt:lpstr>
      <vt:lpstr>My Baby Pregnancy Journey App</vt:lpstr>
      <vt:lpstr>My Baby Deployment</vt:lpstr>
      <vt:lpstr>Year Three…………..Where are we now?</vt:lpstr>
      <vt:lpstr>Perinatal Psychiatry Consultation Service</vt:lpstr>
      <vt:lpstr>Thank you</vt:lpstr>
    </vt:vector>
  </TitlesOfParts>
  <Company>Dignity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Amos, Erica - SF</dc:creator>
  <dc:description>Version 2: Final Version as of 5/15/2012.  For assistance or to report issues, please contact Dignity Health IT Help Desk.</dc:description>
  <cp:lastModifiedBy>Sheehy, Barbara - SF</cp:lastModifiedBy>
  <cp:revision>164</cp:revision>
  <cp:lastPrinted>2018-01-17T23:44:26Z</cp:lastPrinted>
  <dcterms:created xsi:type="dcterms:W3CDTF">2016-04-18T17:38:52Z</dcterms:created>
  <dcterms:modified xsi:type="dcterms:W3CDTF">2018-10-25T16:57:07Z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filetime>2012-05-15T06:00:00Z</vt:filetime>
  </property>
</Properties>
</file>